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44"/>
  </p:notesMasterIdLst>
  <p:sldIdLst>
    <p:sldId id="257" r:id="rId3"/>
    <p:sldId id="331" r:id="rId4"/>
    <p:sldId id="335" r:id="rId5"/>
    <p:sldId id="333" r:id="rId6"/>
    <p:sldId id="334" r:id="rId7"/>
    <p:sldId id="266" r:id="rId8"/>
    <p:sldId id="269" r:id="rId9"/>
    <p:sldId id="270" r:id="rId10"/>
    <p:sldId id="274" r:id="rId11"/>
    <p:sldId id="276" r:id="rId12"/>
    <p:sldId id="277" r:id="rId13"/>
    <p:sldId id="278" r:id="rId14"/>
    <p:sldId id="283" r:id="rId15"/>
    <p:sldId id="286" r:id="rId16"/>
    <p:sldId id="287" r:id="rId17"/>
    <p:sldId id="288" r:id="rId18"/>
    <p:sldId id="371" r:id="rId19"/>
    <p:sldId id="355" r:id="rId20"/>
    <p:sldId id="356" r:id="rId21"/>
    <p:sldId id="357" r:id="rId22"/>
    <p:sldId id="358" r:id="rId23"/>
    <p:sldId id="367" r:id="rId24"/>
    <p:sldId id="359" r:id="rId25"/>
    <p:sldId id="273" r:id="rId26"/>
    <p:sldId id="354" r:id="rId27"/>
    <p:sldId id="361" r:id="rId28"/>
    <p:sldId id="362" r:id="rId29"/>
    <p:sldId id="348" r:id="rId30"/>
    <p:sldId id="363" r:id="rId31"/>
    <p:sldId id="353" r:id="rId32"/>
    <p:sldId id="364" r:id="rId33"/>
    <p:sldId id="344" r:id="rId34"/>
    <p:sldId id="368" r:id="rId35"/>
    <p:sldId id="338" r:id="rId36"/>
    <p:sldId id="339" r:id="rId37"/>
    <p:sldId id="337" r:id="rId38"/>
    <p:sldId id="336" r:id="rId39"/>
    <p:sldId id="373" r:id="rId40"/>
    <p:sldId id="374" r:id="rId41"/>
    <p:sldId id="375" r:id="rId42"/>
    <p:sldId id="376"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99" autoAdjust="0"/>
    <p:restoredTop sz="94660"/>
  </p:normalViewPr>
  <p:slideViewPr>
    <p:cSldViewPr>
      <p:cViewPr varScale="1">
        <p:scale>
          <a:sx n="99" d="100"/>
          <a:sy n="99" d="100"/>
        </p:scale>
        <p:origin x="633"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1290A-9AD0-44C7-BAEE-F7354718FF0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D3135237-CA2B-4E3D-88AB-B4B84FCEEC89}">
      <dgm:prSet phldrT="[Text]"/>
      <dgm:spPr>
        <a:solidFill>
          <a:srgbClr val="C00000"/>
        </a:solidFill>
      </dgm:spPr>
      <dgm:t>
        <a:bodyPr/>
        <a:lstStyle/>
        <a:p>
          <a:r>
            <a:rPr lang="fr-FR" dirty="0">
              <a:solidFill>
                <a:schemeClr val="bg1"/>
              </a:solidFill>
            </a:rPr>
            <a:t>MCR </a:t>
          </a:r>
          <a:r>
            <a:rPr lang="fr-FR" dirty="0" err="1">
              <a:solidFill>
                <a:schemeClr val="bg1"/>
              </a:solidFill>
            </a:rPr>
            <a:t>Therapeutics</a:t>
          </a:r>
          <a:r>
            <a:rPr lang="fr-FR" dirty="0">
              <a:solidFill>
                <a:schemeClr val="bg1"/>
              </a:solidFill>
            </a:rPr>
            <a:t> </a:t>
          </a:r>
        </a:p>
      </dgm:t>
    </dgm:pt>
    <dgm:pt modelId="{A72C8641-8B07-4F36-A222-E6DCBED33F08}" type="parTrans" cxnId="{AB703D29-90DD-4973-B141-25D927402C5D}">
      <dgm:prSet/>
      <dgm:spPr/>
      <dgm:t>
        <a:bodyPr/>
        <a:lstStyle/>
        <a:p>
          <a:endParaRPr lang="fr-FR"/>
        </a:p>
      </dgm:t>
    </dgm:pt>
    <dgm:pt modelId="{458D04FF-907B-44D3-A8C2-D9AC6426D8DC}" type="sibTrans" cxnId="{AB703D29-90DD-4973-B141-25D927402C5D}">
      <dgm:prSet/>
      <dgm:spPr/>
      <dgm:t>
        <a:bodyPr/>
        <a:lstStyle/>
        <a:p>
          <a:endParaRPr lang="fr-FR"/>
        </a:p>
      </dgm:t>
    </dgm:pt>
    <dgm:pt modelId="{C586ECBA-473D-4F78-B41E-CC80824004B6}">
      <dgm:prSet phldrT="[Text]"/>
      <dgm:spPr>
        <a:solidFill>
          <a:srgbClr val="92D050"/>
        </a:solidFill>
      </dgm:spPr>
      <dgm:t>
        <a:bodyPr/>
        <a:lstStyle/>
        <a:p>
          <a:r>
            <a:rPr lang="en-US" dirty="0"/>
            <a:t>Academia</a:t>
          </a:r>
          <a:endParaRPr lang="fr-FR" dirty="0"/>
        </a:p>
      </dgm:t>
    </dgm:pt>
    <dgm:pt modelId="{8C58B1AD-3D2B-435A-9D5C-F0D0A069EA39}" type="parTrans" cxnId="{8C480B42-A24B-419B-8D80-F66899C0F6EB}">
      <dgm:prSet/>
      <dgm:spPr/>
      <dgm:t>
        <a:bodyPr/>
        <a:lstStyle/>
        <a:p>
          <a:endParaRPr lang="fr-FR"/>
        </a:p>
      </dgm:t>
    </dgm:pt>
    <dgm:pt modelId="{92D224CA-9795-4934-BA93-0505DBDC204C}" type="sibTrans" cxnId="{8C480B42-A24B-419B-8D80-F66899C0F6EB}">
      <dgm:prSet/>
      <dgm:spPr/>
      <dgm:t>
        <a:bodyPr/>
        <a:lstStyle/>
        <a:p>
          <a:endParaRPr lang="fr-FR"/>
        </a:p>
      </dgm:t>
    </dgm:pt>
    <dgm:pt modelId="{0C0E5DDE-DB72-48A6-B82C-162DA72B6835}">
      <dgm:prSet phldrT="[Text]"/>
      <dgm:spPr>
        <a:solidFill>
          <a:srgbClr val="FFC000"/>
        </a:solidFill>
      </dgm:spPr>
      <dgm:t>
        <a:bodyPr/>
        <a:lstStyle/>
        <a:p>
          <a:r>
            <a:rPr lang="en-US" dirty="0"/>
            <a:t>Start-Ups</a:t>
          </a:r>
          <a:endParaRPr lang="fr-FR" dirty="0"/>
        </a:p>
      </dgm:t>
    </dgm:pt>
    <dgm:pt modelId="{014D1A46-4B51-44AC-B3A7-E9C72BC9E6C3}" type="parTrans" cxnId="{48050F22-083D-45A5-8DBA-1837FB9573A8}">
      <dgm:prSet/>
      <dgm:spPr/>
      <dgm:t>
        <a:bodyPr/>
        <a:lstStyle/>
        <a:p>
          <a:endParaRPr lang="fr-FR"/>
        </a:p>
      </dgm:t>
    </dgm:pt>
    <dgm:pt modelId="{2E1A94C9-4B80-438D-AD4C-4CCB80AD4CA1}" type="sibTrans" cxnId="{48050F22-083D-45A5-8DBA-1837FB9573A8}">
      <dgm:prSet/>
      <dgm:spPr/>
      <dgm:t>
        <a:bodyPr/>
        <a:lstStyle/>
        <a:p>
          <a:endParaRPr lang="fr-FR"/>
        </a:p>
      </dgm:t>
    </dgm:pt>
    <dgm:pt modelId="{DA9F90BF-D4D1-40E6-91E2-0EB8B8FB1E6B}">
      <dgm:prSet phldrT="[Text]"/>
      <dgm:spPr>
        <a:solidFill>
          <a:srgbClr val="008000"/>
        </a:solidFill>
      </dgm:spPr>
      <dgm:t>
        <a:bodyPr/>
        <a:lstStyle/>
        <a:p>
          <a:r>
            <a:rPr lang="en-US" dirty="0"/>
            <a:t>Investors</a:t>
          </a:r>
          <a:endParaRPr lang="fr-FR" dirty="0"/>
        </a:p>
      </dgm:t>
    </dgm:pt>
    <dgm:pt modelId="{C44CFA4B-5C52-4E28-A84F-4E8ACD88830F}" type="parTrans" cxnId="{BE5E3531-A669-4133-8C38-F729D87B31AE}">
      <dgm:prSet/>
      <dgm:spPr/>
      <dgm:t>
        <a:bodyPr/>
        <a:lstStyle/>
        <a:p>
          <a:endParaRPr lang="fr-FR"/>
        </a:p>
      </dgm:t>
    </dgm:pt>
    <dgm:pt modelId="{1F4DB45A-3C68-4639-AC27-AD4D1ED2D1C3}" type="sibTrans" cxnId="{BE5E3531-A669-4133-8C38-F729D87B31AE}">
      <dgm:prSet/>
      <dgm:spPr/>
      <dgm:t>
        <a:bodyPr/>
        <a:lstStyle/>
        <a:p>
          <a:endParaRPr lang="fr-FR"/>
        </a:p>
      </dgm:t>
    </dgm:pt>
    <dgm:pt modelId="{97E0D3A7-C152-4109-BC83-05D2854ED0E8}">
      <dgm:prSet phldrT="[Text]"/>
      <dgm:spPr>
        <a:solidFill>
          <a:srgbClr val="0066FF"/>
        </a:solidFill>
      </dgm:spPr>
      <dgm:t>
        <a:bodyPr/>
        <a:lstStyle/>
        <a:p>
          <a:r>
            <a:rPr lang="en-US" dirty="0"/>
            <a:t>Industry</a:t>
          </a:r>
          <a:endParaRPr lang="fr-FR" dirty="0"/>
        </a:p>
      </dgm:t>
    </dgm:pt>
    <dgm:pt modelId="{CCFB6A9E-4240-4F8B-A53E-D57B02040AB8}" type="sibTrans" cxnId="{DBBD4025-B714-4E8D-B199-2E88469A691C}">
      <dgm:prSet/>
      <dgm:spPr/>
      <dgm:t>
        <a:bodyPr/>
        <a:lstStyle/>
        <a:p>
          <a:endParaRPr lang="fr-FR"/>
        </a:p>
      </dgm:t>
    </dgm:pt>
    <dgm:pt modelId="{22AF525A-BC89-42FE-BCB5-5208DF05362B}" type="parTrans" cxnId="{DBBD4025-B714-4E8D-B199-2E88469A691C}">
      <dgm:prSet/>
      <dgm:spPr/>
      <dgm:t>
        <a:bodyPr/>
        <a:lstStyle/>
        <a:p>
          <a:endParaRPr lang="fr-FR"/>
        </a:p>
      </dgm:t>
    </dgm:pt>
    <dgm:pt modelId="{C07319AC-55AA-4453-91BE-CA9F1B7F67B5}" type="pres">
      <dgm:prSet presAssocID="{FC11290A-9AD0-44C7-BAEE-F7354718FF0E}" presName="diagram" presStyleCnt="0">
        <dgm:presLayoutVars>
          <dgm:chMax val="1"/>
          <dgm:dir/>
          <dgm:animLvl val="ctr"/>
          <dgm:resizeHandles val="exact"/>
        </dgm:presLayoutVars>
      </dgm:prSet>
      <dgm:spPr/>
      <dgm:t>
        <a:bodyPr/>
        <a:lstStyle/>
        <a:p>
          <a:endParaRPr lang="en-US"/>
        </a:p>
      </dgm:t>
    </dgm:pt>
    <dgm:pt modelId="{A0A14E41-5007-4F7A-869E-ADB12A05623C}" type="pres">
      <dgm:prSet presAssocID="{FC11290A-9AD0-44C7-BAEE-F7354718FF0E}" presName="matrix" presStyleCnt="0"/>
      <dgm:spPr/>
    </dgm:pt>
    <dgm:pt modelId="{6A11D233-3D4E-43C6-B44E-A72D62F227FF}" type="pres">
      <dgm:prSet presAssocID="{FC11290A-9AD0-44C7-BAEE-F7354718FF0E}" presName="tile1" presStyleLbl="node1" presStyleIdx="0" presStyleCnt="4"/>
      <dgm:spPr/>
      <dgm:t>
        <a:bodyPr/>
        <a:lstStyle/>
        <a:p>
          <a:endParaRPr lang="en-US"/>
        </a:p>
      </dgm:t>
    </dgm:pt>
    <dgm:pt modelId="{ACB9611D-8FD7-43AB-A033-22E3DE20849A}" type="pres">
      <dgm:prSet presAssocID="{FC11290A-9AD0-44C7-BAEE-F7354718FF0E}" presName="tile1text" presStyleLbl="node1" presStyleIdx="0" presStyleCnt="4">
        <dgm:presLayoutVars>
          <dgm:chMax val="0"/>
          <dgm:chPref val="0"/>
          <dgm:bulletEnabled val="1"/>
        </dgm:presLayoutVars>
      </dgm:prSet>
      <dgm:spPr/>
      <dgm:t>
        <a:bodyPr/>
        <a:lstStyle/>
        <a:p>
          <a:endParaRPr lang="en-US"/>
        </a:p>
      </dgm:t>
    </dgm:pt>
    <dgm:pt modelId="{7EFC727E-ADC4-4334-AF0B-B4927E3897B5}" type="pres">
      <dgm:prSet presAssocID="{FC11290A-9AD0-44C7-BAEE-F7354718FF0E}" presName="tile2" presStyleLbl="node1" presStyleIdx="1" presStyleCnt="4"/>
      <dgm:spPr/>
      <dgm:t>
        <a:bodyPr/>
        <a:lstStyle/>
        <a:p>
          <a:endParaRPr lang="en-US"/>
        </a:p>
      </dgm:t>
    </dgm:pt>
    <dgm:pt modelId="{8D4B1F6B-6B48-4240-9EAC-1DBFE9CD2B79}" type="pres">
      <dgm:prSet presAssocID="{FC11290A-9AD0-44C7-BAEE-F7354718FF0E}" presName="tile2text" presStyleLbl="node1" presStyleIdx="1" presStyleCnt="4">
        <dgm:presLayoutVars>
          <dgm:chMax val="0"/>
          <dgm:chPref val="0"/>
          <dgm:bulletEnabled val="1"/>
        </dgm:presLayoutVars>
      </dgm:prSet>
      <dgm:spPr/>
      <dgm:t>
        <a:bodyPr/>
        <a:lstStyle/>
        <a:p>
          <a:endParaRPr lang="en-US"/>
        </a:p>
      </dgm:t>
    </dgm:pt>
    <dgm:pt modelId="{96520D80-90A8-4D8C-9CC2-5D5D2F823121}" type="pres">
      <dgm:prSet presAssocID="{FC11290A-9AD0-44C7-BAEE-F7354718FF0E}" presName="tile3" presStyleLbl="node1" presStyleIdx="2" presStyleCnt="4"/>
      <dgm:spPr/>
      <dgm:t>
        <a:bodyPr/>
        <a:lstStyle/>
        <a:p>
          <a:endParaRPr lang="en-US"/>
        </a:p>
      </dgm:t>
    </dgm:pt>
    <dgm:pt modelId="{E7E923D4-312A-4D0C-BE30-E321904E81BE}" type="pres">
      <dgm:prSet presAssocID="{FC11290A-9AD0-44C7-BAEE-F7354718FF0E}" presName="tile3text" presStyleLbl="node1" presStyleIdx="2" presStyleCnt="4">
        <dgm:presLayoutVars>
          <dgm:chMax val="0"/>
          <dgm:chPref val="0"/>
          <dgm:bulletEnabled val="1"/>
        </dgm:presLayoutVars>
      </dgm:prSet>
      <dgm:spPr/>
      <dgm:t>
        <a:bodyPr/>
        <a:lstStyle/>
        <a:p>
          <a:endParaRPr lang="en-US"/>
        </a:p>
      </dgm:t>
    </dgm:pt>
    <dgm:pt modelId="{E2F36DEF-9EF8-4E6C-8706-3CF1D7277082}" type="pres">
      <dgm:prSet presAssocID="{FC11290A-9AD0-44C7-BAEE-F7354718FF0E}" presName="tile4" presStyleLbl="node1" presStyleIdx="3" presStyleCnt="4"/>
      <dgm:spPr/>
      <dgm:t>
        <a:bodyPr/>
        <a:lstStyle/>
        <a:p>
          <a:endParaRPr lang="en-US"/>
        </a:p>
      </dgm:t>
    </dgm:pt>
    <dgm:pt modelId="{4FB96E6D-ABFA-4B7F-A202-D923BE029390}" type="pres">
      <dgm:prSet presAssocID="{FC11290A-9AD0-44C7-BAEE-F7354718FF0E}" presName="tile4text" presStyleLbl="node1" presStyleIdx="3" presStyleCnt="4">
        <dgm:presLayoutVars>
          <dgm:chMax val="0"/>
          <dgm:chPref val="0"/>
          <dgm:bulletEnabled val="1"/>
        </dgm:presLayoutVars>
      </dgm:prSet>
      <dgm:spPr/>
      <dgm:t>
        <a:bodyPr/>
        <a:lstStyle/>
        <a:p>
          <a:endParaRPr lang="en-US"/>
        </a:p>
      </dgm:t>
    </dgm:pt>
    <dgm:pt modelId="{00A1A0E1-82F8-4650-BF5E-820B06B71B0C}" type="pres">
      <dgm:prSet presAssocID="{FC11290A-9AD0-44C7-BAEE-F7354718FF0E}" presName="centerTile" presStyleLbl="fgShp" presStyleIdx="0" presStyleCnt="1" custScaleX="220145" custScaleY="137366">
        <dgm:presLayoutVars>
          <dgm:chMax val="0"/>
          <dgm:chPref val="0"/>
        </dgm:presLayoutVars>
      </dgm:prSet>
      <dgm:spPr/>
      <dgm:t>
        <a:bodyPr/>
        <a:lstStyle/>
        <a:p>
          <a:endParaRPr lang="en-US"/>
        </a:p>
      </dgm:t>
    </dgm:pt>
  </dgm:ptLst>
  <dgm:cxnLst>
    <dgm:cxn modelId="{95DC695C-4EDD-4A48-B226-86CAB685CB82}" type="presOf" srcId="{D3135237-CA2B-4E3D-88AB-B4B84FCEEC89}" destId="{00A1A0E1-82F8-4650-BF5E-820B06B71B0C}" srcOrd="0" destOrd="0" presId="urn:microsoft.com/office/officeart/2005/8/layout/matrix1"/>
    <dgm:cxn modelId="{BE5E3531-A669-4133-8C38-F729D87B31AE}" srcId="{D3135237-CA2B-4E3D-88AB-B4B84FCEEC89}" destId="{DA9F90BF-D4D1-40E6-91E2-0EB8B8FB1E6B}" srcOrd="3" destOrd="0" parTransId="{C44CFA4B-5C52-4E28-A84F-4E8ACD88830F}" sibTransId="{1F4DB45A-3C68-4639-AC27-AD4D1ED2D1C3}"/>
    <dgm:cxn modelId="{17B8E5D5-0847-4979-90AD-CD14A6B3FDD1}" type="presOf" srcId="{C586ECBA-473D-4F78-B41E-CC80824004B6}" destId="{6A11D233-3D4E-43C6-B44E-A72D62F227FF}" srcOrd="0" destOrd="0" presId="urn:microsoft.com/office/officeart/2005/8/layout/matrix1"/>
    <dgm:cxn modelId="{48050F22-083D-45A5-8DBA-1837FB9573A8}" srcId="{D3135237-CA2B-4E3D-88AB-B4B84FCEEC89}" destId="{0C0E5DDE-DB72-48A6-B82C-162DA72B6835}" srcOrd="2" destOrd="0" parTransId="{014D1A46-4B51-44AC-B3A7-E9C72BC9E6C3}" sibTransId="{2E1A94C9-4B80-438D-AD4C-4CCB80AD4CA1}"/>
    <dgm:cxn modelId="{05CCC846-78DE-4AAE-B0F0-F9541430D082}" type="presOf" srcId="{97E0D3A7-C152-4109-BC83-05D2854ED0E8}" destId="{7EFC727E-ADC4-4334-AF0B-B4927E3897B5}" srcOrd="0" destOrd="0" presId="urn:microsoft.com/office/officeart/2005/8/layout/matrix1"/>
    <dgm:cxn modelId="{902223CB-0A48-4A00-9511-7C66EE231639}" type="presOf" srcId="{C586ECBA-473D-4F78-B41E-CC80824004B6}" destId="{ACB9611D-8FD7-43AB-A033-22E3DE20849A}" srcOrd="1" destOrd="0" presId="urn:microsoft.com/office/officeart/2005/8/layout/matrix1"/>
    <dgm:cxn modelId="{8C480B42-A24B-419B-8D80-F66899C0F6EB}" srcId="{D3135237-CA2B-4E3D-88AB-B4B84FCEEC89}" destId="{C586ECBA-473D-4F78-B41E-CC80824004B6}" srcOrd="0" destOrd="0" parTransId="{8C58B1AD-3D2B-435A-9D5C-F0D0A069EA39}" sibTransId="{92D224CA-9795-4934-BA93-0505DBDC204C}"/>
    <dgm:cxn modelId="{35F56ED1-B1CC-4A76-87D6-160ACDE805B7}" type="presOf" srcId="{FC11290A-9AD0-44C7-BAEE-F7354718FF0E}" destId="{C07319AC-55AA-4453-91BE-CA9F1B7F67B5}" srcOrd="0" destOrd="0" presId="urn:microsoft.com/office/officeart/2005/8/layout/matrix1"/>
    <dgm:cxn modelId="{DBBD4025-B714-4E8D-B199-2E88469A691C}" srcId="{D3135237-CA2B-4E3D-88AB-B4B84FCEEC89}" destId="{97E0D3A7-C152-4109-BC83-05D2854ED0E8}" srcOrd="1" destOrd="0" parTransId="{22AF525A-BC89-42FE-BCB5-5208DF05362B}" sibTransId="{CCFB6A9E-4240-4F8B-A53E-D57B02040AB8}"/>
    <dgm:cxn modelId="{AB703D29-90DD-4973-B141-25D927402C5D}" srcId="{FC11290A-9AD0-44C7-BAEE-F7354718FF0E}" destId="{D3135237-CA2B-4E3D-88AB-B4B84FCEEC89}" srcOrd="0" destOrd="0" parTransId="{A72C8641-8B07-4F36-A222-E6DCBED33F08}" sibTransId="{458D04FF-907B-44D3-A8C2-D9AC6426D8DC}"/>
    <dgm:cxn modelId="{49E2A37C-CB1D-43A2-B5AF-57D2C44FB335}" type="presOf" srcId="{DA9F90BF-D4D1-40E6-91E2-0EB8B8FB1E6B}" destId="{E2F36DEF-9EF8-4E6C-8706-3CF1D7277082}" srcOrd="0" destOrd="0" presId="urn:microsoft.com/office/officeart/2005/8/layout/matrix1"/>
    <dgm:cxn modelId="{6BA856AE-1FFB-47CC-B417-1F09BAA06839}" type="presOf" srcId="{0C0E5DDE-DB72-48A6-B82C-162DA72B6835}" destId="{96520D80-90A8-4D8C-9CC2-5D5D2F823121}" srcOrd="0" destOrd="0" presId="urn:microsoft.com/office/officeart/2005/8/layout/matrix1"/>
    <dgm:cxn modelId="{643CA23B-7D78-478A-B355-9EC786F32F99}" type="presOf" srcId="{DA9F90BF-D4D1-40E6-91E2-0EB8B8FB1E6B}" destId="{4FB96E6D-ABFA-4B7F-A202-D923BE029390}" srcOrd="1" destOrd="0" presId="urn:microsoft.com/office/officeart/2005/8/layout/matrix1"/>
    <dgm:cxn modelId="{71F12737-EEDC-46C6-B032-F33348E495C4}" type="presOf" srcId="{0C0E5DDE-DB72-48A6-B82C-162DA72B6835}" destId="{E7E923D4-312A-4D0C-BE30-E321904E81BE}" srcOrd="1" destOrd="0" presId="urn:microsoft.com/office/officeart/2005/8/layout/matrix1"/>
    <dgm:cxn modelId="{9002FCB5-A9DA-415F-BF26-FF24814D0421}" type="presOf" srcId="{97E0D3A7-C152-4109-BC83-05D2854ED0E8}" destId="{8D4B1F6B-6B48-4240-9EAC-1DBFE9CD2B79}" srcOrd="1" destOrd="0" presId="urn:microsoft.com/office/officeart/2005/8/layout/matrix1"/>
    <dgm:cxn modelId="{7FD462D8-8D15-4530-BADB-05ACC819DA50}" type="presParOf" srcId="{C07319AC-55AA-4453-91BE-CA9F1B7F67B5}" destId="{A0A14E41-5007-4F7A-869E-ADB12A05623C}" srcOrd="0" destOrd="0" presId="urn:microsoft.com/office/officeart/2005/8/layout/matrix1"/>
    <dgm:cxn modelId="{3A7940DC-8A24-4F21-9DA8-0D1D183FFC20}" type="presParOf" srcId="{A0A14E41-5007-4F7A-869E-ADB12A05623C}" destId="{6A11D233-3D4E-43C6-B44E-A72D62F227FF}" srcOrd="0" destOrd="0" presId="urn:microsoft.com/office/officeart/2005/8/layout/matrix1"/>
    <dgm:cxn modelId="{E0A71613-D5F3-470D-BDAF-4CB2338ED9AD}" type="presParOf" srcId="{A0A14E41-5007-4F7A-869E-ADB12A05623C}" destId="{ACB9611D-8FD7-43AB-A033-22E3DE20849A}" srcOrd="1" destOrd="0" presId="urn:microsoft.com/office/officeart/2005/8/layout/matrix1"/>
    <dgm:cxn modelId="{585F18D4-0024-40AA-8FE2-DAA6DF074E11}" type="presParOf" srcId="{A0A14E41-5007-4F7A-869E-ADB12A05623C}" destId="{7EFC727E-ADC4-4334-AF0B-B4927E3897B5}" srcOrd="2" destOrd="0" presId="urn:microsoft.com/office/officeart/2005/8/layout/matrix1"/>
    <dgm:cxn modelId="{A528B556-C392-4050-8F42-80E87965CDB3}" type="presParOf" srcId="{A0A14E41-5007-4F7A-869E-ADB12A05623C}" destId="{8D4B1F6B-6B48-4240-9EAC-1DBFE9CD2B79}" srcOrd="3" destOrd="0" presId="urn:microsoft.com/office/officeart/2005/8/layout/matrix1"/>
    <dgm:cxn modelId="{65DB92EB-8516-410C-A917-CF0DC8236D2D}" type="presParOf" srcId="{A0A14E41-5007-4F7A-869E-ADB12A05623C}" destId="{96520D80-90A8-4D8C-9CC2-5D5D2F823121}" srcOrd="4" destOrd="0" presId="urn:microsoft.com/office/officeart/2005/8/layout/matrix1"/>
    <dgm:cxn modelId="{0388CD05-0766-48A1-AA2A-D9989FA396F3}" type="presParOf" srcId="{A0A14E41-5007-4F7A-869E-ADB12A05623C}" destId="{E7E923D4-312A-4D0C-BE30-E321904E81BE}" srcOrd="5" destOrd="0" presId="urn:microsoft.com/office/officeart/2005/8/layout/matrix1"/>
    <dgm:cxn modelId="{010BF4C5-42E7-4384-BD3A-BABDE9484815}" type="presParOf" srcId="{A0A14E41-5007-4F7A-869E-ADB12A05623C}" destId="{E2F36DEF-9EF8-4E6C-8706-3CF1D7277082}" srcOrd="6" destOrd="0" presId="urn:microsoft.com/office/officeart/2005/8/layout/matrix1"/>
    <dgm:cxn modelId="{8BCA4D75-26EB-45F2-A830-9FD20DFDDC0A}" type="presParOf" srcId="{A0A14E41-5007-4F7A-869E-ADB12A05623C}" destId="{4FB96E6D-ABFA-4B7F-A202-D923BE029390}" srcOrd="7" destOrd="0" presId="urn:microsoft.com/office/officeart/2005/8/layout/matrix1"/>
    <dgm:cxn modelId="{EF8AEF0E-CB00-4778-AAB2-248CF2F804E5}" type="presParOf" srcId="{C07319AC-55AA-4453-91BE-CA9F1B7F67B5}" destId="{00A1A0E1-82F8-4650-BF5E-820B06B71B0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1D233-3D4E-43C6-B44E-A72D62F227FF}">
      <dsp:nvSpPr>
        <dsp:cNvPr id="0" name=""/>
        <dsp:cNvSpPr/>
      </dsp:nvSpPr>
      <dsp:spPr>
        <a:xfrm rot="16200000">
          <a:off x="695325" y="-695325"/>
          <a:ext cx="1323974" cy="2714625"/>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a:t>Academia</a:t>
          </a:r>
          <a:endParaRPr lang="fr-FR" sz="3400" kern="1200" dirty="0"/>
        </a:p>
      </dsp:txBody>
      <dsp:txXfrm rot="5400000">
        <a:off x="-1" y="1"/>
        <a:ext cx="2714625" cy="992981"/>
      </dsp:txXfrm>
    </dsp:sp>
    <dsp:sp modelId="{7EFC727E-ADC4-4334-AF0B-B4927E3897B5}">
      <dsp:nvSpPr>
        <dsp:cNvPr id="0" name=""/>
        <dsp:cNvSpPr/>
      </dsp:nvSpPr>
      <dsp:spPr>
        <a:xfrm>
          <a:off x="2714625" y="0"/>
          <a:ext cx="2714625" cy="1323974"/>
        </a:xfrm>
        <a:prstGeom prst="round1Rect">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a:t>Industry</a:t>
          </a:r>
          <a:endParaRPr lang="fr-FR" sz="3400" kern="1200" dirty="0"/>
        </a:p>
      </dsp:txBody>
      <dsp:txXfrm>
        <a:off x="2714625" y="0"/>
        <a:ext cx="2714625" cy="992981"/>
      </dsp:txXfrm>
    </dsp:sp>
    <dsp:sp modelId="{96520D80-90A8-4D8C-9CC2-5D5D2F823121}">
      <dsp:nvSpPr>
        <dsp:cNvPr id="0" name=""/>
        <dsp:cNvSpPr/>
      </dsp:nvSpPr>
      <dsp:spPr>
        <a:xfrm rot="10800000">
          <a:off x="0" y="1323974"/>
          <a:ext cx="2714625" cy="1323974"/>
        </a:xfrm>
        <a:prstGeom prst="round1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a:t>Start-Ups</a:t>
          </a:r>
          <a:endParaRPr lang="fr-FR" sz="3400" kern="1200" dirty="0"/>
        </a:p>
      </dsp:txBody>
      <dsp:txXfrm rot="10800000">
        <a:off x="0" y="1654968"/>
        <a:ext cx="2714625" cy="992981"/>
      </dsp:txXfrm>
    </dsp:sp>
    <dsp:sp modelId="{E2F36DEF-9EF8-4E6C-8706-3CF1D7277082}">
      <dsp:nvSpPr>
        <dsp:cNvPr id="0" name=""/>
        <dsp:cNvSpPr/>
      </dsp:nvSpPr>
      <dsp:spPr>
        <a:xfrm rot="5400000">
          <a:off x="3409950" y="628649"/>
          <a:ext cx="1323974" cy="2714625"/>
        </a:xfrm>
        <a:prstGeom prst="round1Rect">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a:t>Investors</a:t>
          </a:r>
          <a:endParaRPr lang="fr-FR" sz="3400" kern="1200" dirty="0"/>
        </a:p>
      </dsp:txBody>
      <dsp:txXfrm rot="-5400000">
        <a:off x="2714624" y="1654968"/>
        <a:ext cx="2714625" cy="992981"/>
      </dsp:txXfrm>
    </dsp:sp>
    <dsp:sp modelId="{00A1A0E1-82F8-4650-BF5E-820B06B71B0C}">
      <dsp:nvSpPr>
        <dsp:cNvPr id="0" name=""/>
        <dsp:cNvSpPr/>
      </dsp:nvSpPr>
      <dsp:spPr>
        <a:xfrm>
          <a:off x="921791" y="869302"/>
          <a:ext cx="3585666" cy="90934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3400" kern="1200" dirty="0">
              <a:solidFill>
                <a:schemeClr val="bg1"/>
              </a:solidFill>
            </a:rPr>
            <a:t>MCR </a:t>
          </a:r>
          <a:r>
            <a:rPr lang="fr-FR" sz="3400" kern="1200" dirty="0" err="1">
              <a:solidFill>
                <a:schemeClr val="bg1"/>
              </a:solidFill>
            </a:rPr>
            <a:t>Therapeutics</a:t>
          </a:r>
          <a:r>
            <a:rPr lang="fr-FR" sz="3400" kern="1200" dirty="0">
              <a:solidFill>
                <a:schemeClr val="bg1"/>
              </a:solidFill>
            </a:rPr>
            <a:t> </a:t>
          </a:r>
        </a:p>
      </dsp:txBody>
      <dsp:txXfrm>
        <a:off x="966182" y="913693"/>
        <a:ext cx="3496884" cy="82056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C2D20BA-2508-45A9-BD41-D9C45D6208E4}" type="datetimeFigureOut">
              <a:rPr lang="en-US" smtClean="0"/>
              <a:t>11/1/2018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2F30410-112D-431E-B6CC-D82EF1BBFFF9}" type="slidenum">
              <a:rPr lang="en-US" smtClean="0"/>
              <a:t>‹#›</a:t>
            </a:fld>
            <a:endParaRPr lang="en-US"/>
          </a:p>
        </p:txBody>
      </p:sp>
    </p:spTree>
    <p:extLst>
      <p:ext uri="{BB962C8B-B14F-4D97-AF65-F5344CB8AC3E}">
        <p14:creationId xmlns:p14="http://schemas.microsoft.com/office/powerpoint/2010/main" val="139306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30410-112D-431E-B6CC-D82EF1BBFFF9}" type="slidenum">
              <a:rPr lang="en-US" smtClean="0"/>
              <a:t>1</a:t>
            </a:fld>
            <a:endParaRPr lang="en-US"/>
          </a:p>
        </p:txBody>
      </p:sp>
    </p:spTree>
    <p:extLst>
      <p:ext uri="{BB962C8B-B14F-4D97-AF65-F5344CB8AC3E}">
        <p14:creationId xmlns:p14="http://schemas.microsoft.com/office/powerpoint/2010/main" val="135957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786" indent="-285686" eaLnBrk="0" hangingPunct="0">
              <a:defRPr>
                <a:solidFill>
                  <a:schemeClr val="tx1"/>
                </a:solidFill>
                <a:latin typeface="Calibri" pitchFamily="34" charset="0"/>
                <a:ea typeface="MS PGothic" pitchFamily="34" charset="-128"/>
              </a:defRPr>
            </a:lvl2pPr>
            <a:lvl3pPr marL="1142747" indent="-228549" eaLnBrk="0" hangingPunct="0">
              <a:defRPr>
                <a:solidFill>
                  <a:schemeClr val="tx1"/>
                </a:solidFill>
                <a:latin typeface="Calibri" pitchFamily="34" charset="0"/>
                <a:ea typeface="MS PGothic" pitchFamily="34" charset="-128"/>
              </a:defRPr>
            </a:lvl3pPr>
            <a:lvl4pPr marL="1599846" indent="-228549" eaLnBrk="0" hangingPunct="0">
              <a:defRPr>
                <a:solidFill>
                  <a:schemeClr val="tx1"/>
                </a:solidFill>
                <a:latin typeface="Calibri" pitchFamily="34" charset="0"/>
                <a:ea typeface="MS PGothic" pitchFamily="34" charset="-128"/>
              </a:defRPr>
            </a:lvl4pPr>
            <a:lvl5pPr marL="2056946" indent="-228549" eaLnBrk="0" hangingPunct="0">
              <a:defRPr>
                <a:solidFill>
                  <a:schemeClr val="tx1"/>
                </a:solidFill>
                <a:latin typeface="Calibri" pitchFamily="34" charset="0"/>
                <a:ea typeface="MS PGothic" pitchFamily="34" charset="-128"/>
              </a:defRPr>
            </a:lvl5pPr>
            <a:lvl6pPr marL="2514044" indent="-228549" defTabSz="457098" eaLnBrk="0" fontAlgn="base" hangingPunct="0">
              <a:spcBef>
                <a:spcPct val="0"/>
              </a:spcBef>
              <a:spcAft>
                <a:spcPct val="0"/>
              </a:spcAft>
              <a:defRPr>
                <a:solidFill>
                  <a:schemeClr val="tx1"/>
                </a:solidFill>
                <a:latin typeface="Calibri" pitchFamily="34" charset="0"/>
                <a:ea typeface="MS PGothic" pitchFamily="34" charset="-128"/>
              </a:defRPr>
            </a:lvl6pPr>
            <a:lvl7pPr marL="2971142" indent="-228549" defTabSz="457098" eaLnBrk="0" fontAlgn="base" hangingPunct="0">
              <a:spcBef>
                <a:spcPct val="0"/>
              </a:spcBef>
              <a:spcAft>
                <a:spcPct val="0"/>
              </a:spcAft>
              <a:defRPr>
                <a:solidFill>
                  <a:schemeClr val="tx1"/>
                </a:solidFill>
                <a:latin typeface="Calibri" pitchFamily="34" charset="0"/>
                <a:ea typeface="MS PGothic" pitchFamily="34" charset="-128"/>
              </a:defRPr>
            </a:lvl7pPr>
            <a:lvl8pPr marL="3428242" indent="-228549" defTabSz="457098" eaLnBrk="0" fontAlgn="base" hangingPunct="0">
              <a:spcBef>
                <a:spcPct val="0"/>
              </a:spcBef>
              <a:spcAft>
                <a:spcPct val="0"/>
              </a:spcAft>
              <a:defRPr>
                <a:solidFill>
                  <a:schemeClr val="tx1"/>
                </a:solidFill>
                <a:latin typeface="Calibri" pitchFamily="34" charset="0"/>
                <a:ea typeface="MS PGothic" pitchFamily="34" charset="-128"/>
              </a:defRPr>
            </a:lvl8pPr>
            <a:lvl9pPr marL="3885340" indent="-228549" defTabSz="457098"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D7408FC-6617-4D5D-9BF4-421200492AFE}" type="slidenum">
              <a:rPr lang="en-US" smtClean="0"/>
              <a:pPr eaLnBrk="1" hangingPunct="1"/>
              <a:t>11</a:t>
            </a:fld>
            <a:endParaRPr lang="en-US"/>
          </a:p>
        </p:txBody>
      </p:sp>
    </p:spTree>
    <p:extLst>
      <p:ext uri="{BB962C8B-B14F-4D97-AF65-F5344CB8AC3E}">
        <p14:creationId xmlns:p14="http://schemas.microsoft.com/office/powerpoint/2010/main" val="285948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786" indent="-285686" eaLnBrk="0" hangingPunct="0">
              <a:defRPr>
                <a:solidFill>
                  <a:schemeClr val="tx1"/>
                </a:solidFill>
                <a:latin typeface="Calibri" pitchFamily="34" charset="0"/>
                <a:ea typeface="MS PGothic" pitchFamily="34" charset="-128"/>
              </a:defRPr>
            </a:lvl2pPr>
            <a:lvl3pPr marL="1142747" indent="-228549" eaLnBrk="0" hangingPunct="0">
              <a:defRPr>
                <a:solidFill>
                  <a:schemeClr val="tx1"/>
                </a:solidFill>
                <a:latin typeface="Calibri" pitchFamily="34" charset="0"/>
                <a:ea typeface="MS PGothic" pitchFamily="34" charset="-128"/>
              </a:defRPr>
            </a:lvl3pPr>
            <a:lvl4pPr marL="1599846" indent="-228549" eaLnBrk="0" hangingPunct="0">
              <a:defRPr>
                <a:solidFill>
                  <a:schemeClr val="tx1"/>
                </a:solidFill>
                <a:latin typeface="Calibri" pitchFamily="34" charset="0"/>
                <a:ea typeface="MS PGothic" pitchFamily="34" charset="-128"/>
              </a:defRPr>
            </a:lvl4pPr>
            <a:lvl5pPr marL="2056946" indent="-228549" eaLnBrk="0" hangingPunct="0">
              <a:defRPr>
                <a:solidFill>
                  <a:schemeClr val="tx1"/>
                </a:solidFill>
                <a:latin typeface="Calibri" pitchFamily="34" charset="0"/>
                <a:ea typeface="MS PGothic" pitchFamily="34" charset="-128"/>
              </a:defRPr>
            </a:lvl5pPr>
            <a:lvl6pPr marL="2514044" indent="-228549" defTabSz="457098" eaLnBrk="0" fontAlgn="base" hangingPunct="0">
              <a:spcBef>
                <a:spcPct val="0"/>
              </a:spcBef>
              <a:spcAft>
                <a:spcPct val="0"/>
              </a:spcAft>
              <a:defRPr>
                <a:solidFill>
                  <a:schemeClr val="tx1"/>
                </a:solidFill>
                <a:latin typeface="Calibri" pitchFamily="34" charset="0"/>
                <a:ea typeface="MS PGothic" pitchFamily="34" charset="-128"/>
              </a:defRPr>
            </a:lvl6pPr>
            <a:lvl7pPr marL="2971142" indent="-228549" defTabSz="457098" eaLnBrk="0" fontAlgn="base" hangingPunct="0">
              <a:spcBef>
                <a:spcPct val="0"/>
              </a:spcBef>
              <a:spcAft>
                <a:spcPct val="0"/>
              </a:spcAft>
              <a:defRPr>
                <a:solidFill>
                  <a:schemeClr val="tx1"/>
                </a:solidFill>
                <a:latin typeface="Calibri" pitchFamily="34" charset="0"/>
                <a:ea typeface="MS PGothic" pitchFamily="34" charset="-128"/>
              </a:defRPr>
            </a:lvl7pPr>
            <a:lvl8pPr marL="3428242" indent="-228549" defTabSz="457098" eaLnBrk="0" fontAlgn="base" hangingPunct="0">
              <a:spcBef>
                <a:spcPct val="0"/>
              </a:spcBef>
              <a:spcAft>
                <a:spcPct val="0"/>
              </a:spcAft>
              <a:defRPr>
                <a:solidFill>
                  <a:schemeClr val="tx1"/>
                </a:solidFill>
                <a:latin typeface="Calibri" pitchFamily="34" charset="0"/>
                <a:ea typeface="MS PGothic" pitchFamily="34" charset="-128"/>
              </a:defRPr>
            </a:lvl8pPr>
            <a:lvl9pPr marL="3885340" indent="-228549" defTabSz="457098"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E622EA7-C57E-4EF0-97DD-0371623EFDF5}" type="slidenum">
              <a:rPr lang="en-US" smtClean="0"/>
              <a:pPr eaLnBrk="1" hangingPunct="1"/>
              <a:t>12</a:t>
            </a:fld>
            <a:endParaRPr lang="en-US"/>
          </a:p>
        </p:txBody>
      </p:sp>
    </p:spTree>
    <p:extLst>
      <p:ext uri="{BB962C8B-B14F-4D97-AF65-F5344CB8AC3E}">
        <p14:creationId xmlns:p14="http://schemas.microsoft.com/office/powerpoint/2010/main" val="340657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786" indent="-285686" eaLnBrk="0" hangingPunct="0">
              <a:defRPr>
                <a:solidFill>
                  <a:schemeClr val="tx1"/>
                </a:solidFill>
                <a:latin typeface="Calibri" pitchFamily="34" charset="0"/>
                <a:ea typeface="MS PGothic" pitchFamily="34" charset="-128"/>
              </a:defRPr>
            </a:lvl2pPr>
            <a:lvl3pPr marL="1142747" indent="-228549" eaLnBrk="0" hangingPunct="0">
              <a:defRPr>
                <a:solidFill>
                  <a:schemeClr val="tx1"/>
                </a:solidFill>
                <a:latin typeface="Calibri" pitchFamily="34" charset="0"/>
                <a:ea typeface="MS PGothic" pitchFamily="34" charset="-128"/>
              </a:defRPr>
            </a:lvl3pPr>
            <a:lvl4pPr marL="1599846" indent="-228549" eaLnBrk="0" hangingPunct="0">
              <a:defRPr>
                <a:solidFill>
                  <a:schemeClr val="tx1"/>
                </a:solidFill>
                <a:latin typeface="Calibri" pitchFamily="34" charset="0"/>
                <a:ea typeface="MS PGothic" pitchFamily="34" charset="-128"/>
              </a:defRPr>
            </a:lvl4pPr>
            <a:lvl5pPr marL="2056946" indent="-228549" eaLnBrk="0" hangingPunct="0">
              <a:defRPr>
                <a:solidFill>
                  <a:schemeClr val="tx1"/>
                </a:solidFill>
                <a:latin typeface="Calibri" pitchFamily="34" charset="0"/>
                <a:ea typeface="MS PGothic" pitchFamily="34" charset="-128"/>
              </a:defRPr>
            </a:lvl5pPr>
            <a:lvl6pPr marL="2514044" indent="-228549" defTabSz="457098" eaLnBrk="0" fontAlgn="base" hangingPunct="0">
              <a:spcBef>
                <a:spcPct val="0"/>
              </a:spcBef>
              <a:spcAft>
                <a:spcPct val="0"/>
              </a:spcAft>
              <a:defRPr>
                <a:solidFill>
                  <a:schemeClr val="tx1"/>
                </a:solidFill>
                <a:latin typeface="Calibri" pitchFamily="34" charset="0"/>
                <a:ea typeface="MS PGothic" pitchFamily="34" charset="-128"/>
              </a:defRPr>
            </a:lvl6pPr>
            <a:lvl7pPr marL="2971142" indent="-228549" defTabSz="457098" eaLnBrk="0" fontAlgn="base" hangingPunct="0">
              <a:spcBef>
                <a:spcPct val="0"/>
              </a:spcBef>
              <a:spcAft>
                <a:spcPct val="0"/>
              </a:spcAft>
              <a:defRPr>
                <a:solidFill>
                  <a:schemeClr val="tx1"/>
                </a:solidFill>
                <a:latin typeface="Calibri" pitchFamily="34" charset="0"/>
                <a:ea typeface="MS PGothic" pitchFamily="34" charset="-128"/>
              </a:defRPr>
            </a:lvl7pPr>
            <a:lvl8pPr marL="3428242" indent="-228549" defTabSz="457098" eaLnBrk="0" fontAlgn="base" hangingPunct="0">
              <a:spcBef>
                <a:spcPct val="0"/>
              </a:spcBef>
              <a:spcAft>
                <a:spcPct val="0"/>
              </a:spcAft>
              <a:defRPr>
                <a:solidFill>
                  <a:schemeClr val="tx1"/>
                </a:solidFill>
                <a:latin typeface="Calibri" pitchFamily="34" charset="0"/>
                <a:ea typeface="MS PGothic" pitchFamily="34" charset="-128"/>
              </a:defRPr>
            </a:lvl8pPr>
            <a:lvl9pPr marL="3885340" indent="-228549" defTabSz="457098"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62601C3-03AD-4452-9C28-5303A813C332}" type="slidenum">
              <a:rPr lang="en-US" smtClean="0">
                <a:solidFill>
                  <a:prstClr val="black"/>
                </a:solidFill>
              </a:rPr>
              <a:pPr eaLnBrk="1" hangingPunct="1"/>
              <a:t>14</a:t>
            </a:fld>
            <a:endParaRPr lang="en-US">
              <a:solidFill>
                <a:prstClr val="black"/>
              </a:solidFill>
            </a:endParaRPr>
          </a:p>
        </p:txBody>
      </p:sp>
    </p:spTree>
    <p:extLst>
      <p:ext uri="{BB962C8B-B14F-4D97-AF65-F5344CB8AC3E}">
        <p14:creationId xmlns:p14="http://schemas.microsoft.com/office/powerpoint/2010/main" val="36123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492F6-2EB0-439F-B2D1-A7C8945DF1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66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FF34"/>
                </a:solidFill>
                <a:effectLst>
                  <a:outerShdw blurRad="38100" dist="38100" dir="2700000" algn="tl">
                    <a:srgbClr val="000000">
                      <a:alpha val="43137"/>
                    </a:srgbClr>
                  </a:outerShdw>
                </a:effectLst>
                <a:latin typeface="Arial Black"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B699C1-C8A4-4E8D-9189-7C909DF53143}" type="datetime1">
              <a:rPr lang="en-US"/>
              <a:pPr>
                <a:defRPr/>
              </a:pPr>
              <a:t>11/1/2018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A01038-9170-4AB0-A014-9491CC421733}" type="slidenum">
              <a:rPr lang="en-US"/>
              <a:pPr>
                <a:defRPr/>
              </a:pPr>
              <a:t>‹#›</a:t>
            </a:fld>
            <a:endParaRPr lang="en-US"/>
          </a:p>
        </p:txBody>
      </p:sp>
    </p:spTree>
    <p:extLst>
      <p:ext uri="{BB962C8B-B14F-4D97-AF65-F5344CB8AC3E}">
        <p14:creationId xmlns:p14="http://schemas.microsoft.com/office/powerpoint/2010/main" val="188991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n>
                  <a:gradFill>
                    <a:gsLst>
                      <a:gs pos="0">
                        <a:schemeClr val="tx1"/>
                      </a:gs>
                      <a:gs pos="29000">
                        <a:schemeClr val="tx1"/>
                      </a:gs>
                      <a:gs pos="100000">
                        <a:srgbClr val="002060">
                          <a:alpha val="0"/>
                        </a:srgbClr>
                      </a:gs>
                    </a:gsLst>
                    <a:lin ang="5400000" scaled="0"/>
                  </a:gradFill>
                </a:ln>
                <a:solidFill>
                  <a:srgbClr val="00FF34"/>
                </a:solidFill>
                <a:effectLst>
                  <a:outerShdw blurRad="38100" dist="38100" dir="2700000" algn="tl">
                    <a:srgbClr val="000000">
                      <a:alpha val="43137"/>
                    </a:srgbClr>
                  </a:outerShdw>
                </a:effectLst>
                <a:latin typeface="Arial Black"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1"/>
                </a:solidFill>
                <a:latin typeface="Arial" pitchFamily="34" charset="0"/>
                <a:cs typeface="Arial" pitchFamily="34" charset="0"/>
              </a:defRPr>
            </a:lvl1pPr>
            <a:lvl2pPr>
              <a:defRPr>
                <a:solidFill>
                  <a:srgbClr val="FFFF00"/>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0AE56483-45AE-4F46-8709-BC25BDCEBA5F}" type="datetime1">
              <a:rPr lang="en-US"/>
              <a:pPr>
                <a:defRPr/>
              </a:pPr>
              <a:t>11/1/2018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6A6FE6-031D-49D4-82DA-653A78B3E0C6}" type="slidenum">
              <a:rPr lang="en-US"/>
              <a:pPr>
                <a:defRPr/>
              </a:pPr>
              <a:t>‹#›</a:t>
            </a:fld>
            <a:endParaRPr lang="en-US"/>
          </a:p>
        </p:txBody>
      </p:sp>
    </p:spTree>
    <p:extLst>
      <p:ext uri="{BB962C8B-B14F-4D97-AF65-F5344CB8AC3E}">
        <p14:creationId xmlns:p14="http://schemas.microsoft.com/office/powerpoint/2010/main" val="220347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a:solidFill>
                  <a:srgbClr val="00FF34"/>
                </a:solidFill>
                <a:effectLst>
                  <a:outerShdw blurRad="38100" dist="38100" dir="2700000" algn="tl">
                    <a:srgbClr val="000000">
                      <a:alpha val="43137"/>
                    </a:srgbClr>
                  </a:outerShdw>
                </a:effectLst>
                <a:latin typeface="Arial Black"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latin typeface="Arial" pitchFamily="34" charset="0"/>
                <a:cs typeface="Arial" pitchFamily="34" charset="0"/>
              </a:defRPr>
            </a:lvl1pPr>
            <a:lvl2pPr>
              <a:defRPr>
                <a:solidFill>
                  <a:srgbClr val="FFFF00"/>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2574E58-FED3-4F50-8F31-C72B45AEDB54}" type="datetime1">
              <a:rPr lang="en-US"/>
              <a:pPr>
                <a:defRPr/>
              </a:pPr>
              <a:t>11/1/2018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DF19B5-01FA-4820-A76B-65D859509CDD}" type="slidenum">
              <a:rPr lang="en-US"/>
              <a:pPr>
                <a:defRPr/>
              </a:pPr>
              <a:t>‹#›</a:t>
            </a:fld>
            <a:endParaRPr lang="en-US"/>
          </a:p>
        </p:txBody>
      </p:sp>
    </p:spTree>
    <p:extLst>
      <p:ext uri="{BB962C8B-B14F-4D97-AF65-F5344CB8AC3E}">
        <p14:creationId xmlns:p14="http://schemas.microsoft.com/office/powerpoint/2010/main" val="2109968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D7620F5-095B-4902-884D-74DE90F39A27}"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96925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D815F02-8210-4489-A371-ECEEE5A6F60F}" type="slidenum">
              <a:rPr lang="en-US"/>
              <a:pPr>
                <a:defRPr/>
              </a:pPr>
              <a:t>‹#›</a:t>
            </a:fld>
            <a:endParaRPr lang="en-US"/>
          </a:p>
        </p:txBody>
      </p:sp>
    </p:spTree>
    <p:extLst>
      <p:ext uri="{BB962C8B-B14F-4D97-AF65-F5344CB8AC3E}">
        <p14:creationId xmlns:p14="http://schemas.microsoft.com/office/powerpoint/2010/main" val="24079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fld id="{0C2FB426-85B8-43AD-8FA7-A454FA47AAFA}" type="datetime1">
              <a:rPr lang="en-US" smtClean="0"/>
              <a:pPr/>
              <a:t>11/1/2018</a:t>
            </a:fld>
            <a:endParaRPr lang="en-US"/>
          </a:p>
        </p:txBody>
      </p:sp>
      <p:sp>
        <p:nvSpPr>
          <p:cNvPr id="6" name="Rectangle 3"/>
          <p:cNvSpPr>
            <a:spLocks noGrp="1" noChangeArrowheads="1"/>
          </p:cNvSpPr>
          <p:nvPr>
            <p:ph type="sldNum" sz="quarter" idx="11"/>
          </p:nvPr>
        </p:nvSpPr>
        <p:spPr>
          <a:ln/>
        </p:spPr>
        <p:txBody>
          <a:bodyPr/>
          <a:lstStyle>
            <a:lvl1pPr>
              <a:defRPr/>
            </a:lvl1pPr>
          </a:lstStyle>
          <a:p>
            <a:fld id="{B5EDBF26-5E90-4845-A482-2C51BAD817F2}"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732967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F9E110F-C040-4901-BFE5-FD7BFF93A06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43090-2F44-4000-8C4F-D99B0930A23C}" type="slidenum">
              <a:rPr lang="en-US" smtClean="0"/>
              <a:t>‹#›</a:t>
            </a:fld>
            <a:endParaRPr lang="en-US"/>
          </a:p>
        </p:txBody>
      </p:sp>
    </p:spTree>
    <p:extLst>
      <p:ext uri="{BB962C8B-B14F-4D97-AF65-F5344CB8AC3E}">
        <p14:creationId xmlns:p14="http://schemas.microsoft.com/office/powerpoint/2010/main" val="408790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E110F-C040-4901-BFE5-FD7BFF93A06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43090-2F44-4000-8C4F-D99B0930A23C}" type="slidenum">
              <a:rPr lang="en-US" smtClean="0"/>
              <a:t>‹#›</a:t>
            </a:fld>
            <a:endParaRPr lang="en-US"/>
          </a:p>
        </p:txBody>
      </p:sp>
    </p:spTree>
    <p:extLst>
      <p:ext uri="{BB962C8B-B14F-4D97-AF65-F5344CB8AC3E}">
        <p14:creationId xmlns:p14="http://schemas.microsoft.com/office/powerpoint/2010/main" val="1215979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9E110F-C040-4901-BFE5-FD7BFF93A06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43090-2F44-4000-8C4F-D99B0930A23C}" type="slidenum">
              <a:rPr lang="en-US" smtClean="0"/>
              <a:t>‹#›</a:t>
            </a:fld>
            <a:endParaRPr lang="en-US"/>
          </a:p>
        </p:txBody>
      </p:sp>
    </p:spTree>
    <p:extLst>
      <p:ext uri="{BB962C8B-B14F-4D97-AF65-F5344CB8AC3E}">
        <p14:creationId xmlns:p14="http://schemas.microsoft.com/office/powerpoint/2010/main" val="886797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9E110F-C040-4901-BFE5-FD7BFF93A06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43090-2F44-4000-8C4F-D99B0930A23C}" type="slidenum">
              <a:rPr lang="en-US" smtClean="0"/>
              <a:t>‹#›</a:t>
            </a:fld>
            <a:endParaRPr lang="en-US"/>
          </a:p>
        </p:txBody>
      </p:sp>
    </p:spTree>
    <p:extLst>
      <p:ext uri="{BB962C8B-B14F-4D97-AF65-F5344CB8AC3E}">
        <p14:creationId xmlns:p14="http://schemas.microsoft.com/office/powerpoint/2010/main" val="137019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9E110F-C040-4901-BFE5-FD7BFF93A063}"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43090-2F44-4000-8C4F-D99B0930A23C}" type="slidenum">
              <a:rPr lang="en-US" smtClean="0"/>
              <a:t>‹#›</a:t>
            </a:fld>
            <a:endParaRPr lang="en-US"/>
          </a:p>
        </p:txBody>
      </p:sp>
    </p:spTree>
    <p:extLst>
      <p:ext uri="{BB962C8B-B14F-4D97-AF65-F5344CB8AC3E}">
        <p14:creationId xmlns:p14="http://schemas.microsoft.com/office/powerpoint/2010/main" val="352434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FF34"/>
                </a:solidFill>
                <a:effectLst>
                  <a:outerShdw blurRad="38100" dist="38100" dir="2700000" algn="tl">
                    <a:srgbClr val="000000">
                      <a:alpha val="43137"/>
                    </a:srgbClr>
                  </a:outerShdw>
                </a:effectLst>
                <a:latin typeface="Arial Black"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rgbClr val="FFFF00"/>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42FE0A8-A466-4B0F-B394-7AA41E0ACC65}" type="datetime1">
              <a:rPr lang="en-US"/>
              <a:pPr>
                <a:defRPr/>
              </a:pPr>
              <a:t>11/1/2018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459463-1FCB-4D75-980F-F74010BD20A1}" type="slidenum">
              <a:rPr lang="en-US"/>
              <a:pPr>
                <a:defRPr/>
              </a:pPr>
              <a:t>‹#›</a:t>
            </a:fld>
            <a:endParaRPr lang="en-US"/>
          </a:p>
        </p:txBody>
      </p:sp>
    </p:spTree>
    <p:extLst>
      <p:ext uri="{BB962C8B-B14F-4D97-AF65-F5344CB8AC3E}">
        <p14:creationId xmlns:p14="http://schemas.microsoft.com/office/powerpoint/2010/main" val="586104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9E110F-C040-4901-BFE5-FD7BFF93A063}"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43090-2F44-4000-8C4F-D99B0930A23C}" type="slidenum">
              <a:rPr lang="en-US" smtClean="0"/>
              <a:t>‹#›</a:t>
            </a:fld>
            <a:endParaRPr lang="en-US"/>
          </a:p>
        </p:txBody>
      </p:sp>
    </p:spTree>
    <p:extLst>
      <p:ext uri="{BB962C8B-B14F-4D97-AF65-F5344CB8AC3E}">
        <p14:creationId xmlns:p14="http://schemas.microsoft.com/office/powerpoint/2010/main" val="2302178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E110F-C040-4901-BFE5-FD7BFF93A063}"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43090-2F44-4000-8C4F-D99B0930A23C}" type="slidenum">
              <a:rPr lang="en-US" smtClean="0"/>
              <a:t>‹#›</a:t>
            </a:fld>
            <a:endParaRPr lang="en-US"/>
          </a:p>
        </p:txBody>
      </p:sp>
    </p:spTree>
    <p:extLst>
      <p:ext uri="{BB962C8B-B14F-4D97-AF65-F5344CB8AC3E}">
        <p14:creationId xmlns:p14="http://schemas.microsoft.com/office/powerpoint/2010/main" val="3737652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9E110F-C040-4901-BFE5-FD7BFF93A06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43090-2F44-4000-8C4F-D99B0930A23C}" type="slidenum">
              <a:rPr lang="en-US" smtClean="0"/>
              <a:t>‹#›</a:t>
            </a:fld>
            <a:endParaRPr lang="en-US"/>
          </a:p>
        </p:txBody>
      </p:sp>
    </p:spTree>
    <p:extLst>
      <p:ext uri="{BB962C8B-B14F-4D97-AF65-F5344CB8AC3E}">
        <p14:creationId xmlns:p14="http://schemas.microsoft.com/office/powerpoint/2010/main" val="264917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9E110F-C040-4901-BFE5-FD7BFF93A06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43090-2F44-4000-8C4F-D99B0930A23C}" type="slidenum">
              <a:rPr lang="en-US" smtClean="0"/>
              <a:t>‹#›</a:t>
            </a:fld>
            <a:endParaRPr lang="en-US"/>
          </a:p>
        </p:txBody>
      </p:sp>
    </p:spTree>
    <p:extLst>
      <p:ext uri="{BB962C8B-B14F-4D97-AF65-F5344CB8AC3E}">
        <p14:creationId xmlns:p14="http://schemas.microsoft.com/office/powerpoint/2010/main" val="1773551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E110F-C040-4901-BFE5-FD7BFF93A06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43090-2F44-4000-8C4F-D99B0930A23C}" type="slidenum">
              <a:rPr lang="en-US" smtClean="0"/>
              <a:t>‹#›</a:t>
            </a:fld>
            <a:endParaRPr lang="en-US"/>
          </a:p>
        </p:txBody>
      </p:sp>
    </p:spTree>
    <p:extLst>
      <p:ext uri="{BB962C8B-B14F-4D97-AF65-F5344CB8AC3E}">
        <p14:creationId xmlns:p14="http://schemas.microsoft.com/office/powerpoint/2010/main" val="3352336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E110F-C040-4901-BFE5-FD7BFF93A06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43090-2F44-4000-8C4F-D99B0930A23C}" type="slidenum">
              <a:rPr lang="en-US" smtClean="0"/>
              <a:t>‹#›</a:t>
            </a:fld>
            <a:endParaRPr lang="en-US"/>
          </a:p>
        </p:txBody>
      </p:sp>
    </p:spTree>
    <p:extLst>
      <p:ext uri="{BB962C8B-B14F-4D97-AF65-F5344CB8AC3E}">
        <p14:creationId xmlns:p14="http://schemas.microsoft.com/office/powerpoint/2010/main" val="94146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FF34"/>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F50F8B-03C5-4890-AC9B-009017531616}" type="datetime1">
              <a:rPr lang="en-US"/>
              <a:pPr>
                <a:defRPr/>
              </a:pPr>
              <a:t>11/1/2018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ACA67-67A9-456F-A06F-2F2C4914EED4}" type="slidenum">
              <a:rPr lang="en-US"/>
              <a:pPr>
                <a:defRPr/>
              </a:pPr>
              <a:t>‹#›</a:t>
            </a:fld>
            <a:endParaRPr lang="en-US"/>
          </a:p>
        </p:txBody>
      </p:sp>
    </p:spTree>
    <p:extLst>
      <p:ext uri="{BB962C8B-B14F-4D97-AF65-F5344CB8AC3E}">
        <p14:creationId xmlns:p14="http://schemas.microsoft.com/office/powerpoint/2010/main" val="95430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FF34"/>
                </a:solidFill>
                <a:effectLst>
                  <a:outerShdw blurRad="38100" dist="38100" dir="2700000" algn="tl">
                    <a:srgbClr val="000000">
                      <a:alpha val="43137"/>
                    </a:srgbClr>
                  </a:outerShdw>
                </a:effectLst>
                <a:latin typeface="Arial Black"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899F650-9F74-40F7-ADD6-E4DECCE3062B}" type="datetime1">
              <a:rPr lang="en-US"/>
              <a:pPr>
                <a:defRPr/>
              </a:pPr>
              <a:t>11/1/2018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A47977-170B-469A-876E-7184A78367E9}" type="slidenum">
              <a:rPr lang="en-US"/>
              <a:pPr>
                <a:defRPr/>
              </a:pPr>
              <a:t>‹#›</a:t>
            </a:fld>
            <a:endParaRPr lang="en-US"/>
          </a:p>
        </p:txBody>
      </p:sp>
    </p:spTree>
    <p:extLst>
      <p:ext uri="{BB962C8B-B14F-4D97-AF65-F5344CB8AC3E}">
        <p14:creationId xmlns:p14="http://schemas.microsoft.com/office/powerpoint/2010/main" val="162011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FF34"/>
                </a:solidFill>
                <a:effectLst>
                  <a:outerShdw blurRad="38100" dist="38100" dir="2700000" algn="tl">
                    <a:srgbClr val="000000">
                      <a:alpha val="43137"/>
                    </a:srgbClr>
                  </a:outerShdw>
                </a:effectLst>
                <a:latin typeface="Arial Black"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060EC2-7498-4754-9DB3-CCA4FBCCBE30}" type="datetime1">
              <a:rPr lang="en-US"/>
              <a:pPr>
                <a:defRPr/>
              </a:pPr>
              <a:t>11/1/2018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3899E2-EF66-41A3-AE43-C576467FAE41}" type="slidenum">
              <a:rPr lang="en-US"/>
              <a:pPr>
                <a:defRPr/>
              </a:pPr>
              <a:t>‹#›</a:t>
            </a:fld>
            <a:endParaRPr lang="en-US"/>
          </a:p>
        </p:txBody>
      </p:sp>
    </p:spTree>
    <p:extLst>
      <p:ext uri="{BB962C8B-B14F-4D97-AF65-F5344CB8AC3E}">
        <p14:creationId xmlns:p14="http://schemas.microsoft.com/office/powerpoint/2010/main" val="96763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FF34"/>
                </a:solidFill>
                <a:effectLst>
                  <a:outerShdw blurRad="38100" dist="38100" dir="2700000" algn="tl">
                    <a:srgbClr val="000000">
                      <a:alpha val="43137"/>
                    </a:srgbClr>
                  </a:outerShdw>
                </a:effectLst>
                <a:latin typeface="Arial Black"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11A0093-E2AA-46A3-ACBA-5F2316DC653D}" type="datetime1">
              <a:rPr lang="en-US"/>
              <a:pPr>
                <a:defRPr/>
              </a:pPr>
              <a:t>11/1/2018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6493D0E-65D2-473A-AA47-317721FFA35D}" type="slidenum">
              <a:rPr lang="en-US"/>
              <a:pPr>
                <a:defRPr/>
              </a:pPr>
              <a:t>‹#›</a:t>
            </a:fld>
            <a:endParaRPr lang="en-US"/>
          </a:p>
        </p:txBody>
      </p:sp>
    </p:spTree>
    <p:extLst>
      <p:ext uri="{BB962C8B-B14F-4D97-AF65-F5344CB8AC3E}">
        <p14:creationId xmlns:p14="http://schemas.microsoft.com/office/powerpoint/2010/main" val="243575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4445F-E1A0-40F5-A853-FC81069DD94E}" type="datetime1">
              <a:rPr lang="en-US"/>
              <a:pPr>
                <a:defRPr/>
              </a:pPr>
              <a:t>11/1/2018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347729-A0D4-47E6-B2E5-FB76353BB4AB}" type="slidenum">
              <a:rPr lang="en-US"/>
              <a:pPr>
                <a:defRPr/>
              </a:pPr>
              <a:t>‹#›</a:t>
            </a:fld>
            <a:endParaRPr lang="en-US"/>
          </a:p>
        </p:txBody>
      </p:sp>
    </p:spTree>
    <p:extLst>
      <p:ext uri="{BB962C8B-B14F-4D97-AF65-F5344CB8AC3E}">
        <p14:creationId xmlns:p14="http://schemas.microsoft.com/office/powerpoint/2010/main" val="64622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FF34"/>
                </a:solidFill>
                <a:effectLst>
                  <a:outerShdw blurRad="38100" dist="38100" dir="2700000" algn="tl">
                    <a:srgbClr val="000000">
                      <a:alpha val="43137"/>
                    </a:srgbClr>
                  </a:outerShdw>
                </a:effectLst>
                <a:latin typeface="Arial Black"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latin typeface="Arial" pitchFamily="34" charset="0"/>
                <a:cs typeface="Arial" pitchFamily="34" charset="0"/>
              </a:defRPr>
            </a:lvl1pPr>
            <a:lvl2pPr>
              <a:defRPr sz="2800">
                <a:solidFill>
                  <a:srgbClr val="FFFF00"/>
                </a:solidFill>
                <a:latin typeface="Arial" pitchFamily="34" charset="0"/>
                <a:cs typeface="Arial" pitchFamily="34" charset="0"/>
              </a:defRPr>
            </a:lvl2pPr>
            <a:lvl3pPr>
              <a:defRPr sz="2400">
                <a:solidFill>
                  <a:schemeClr val="bg1"/>
                </a:solidFill>
                <a:latin typeface="Arial" pitchFamily="34" charset="0"/>
                <a:cs typeface="Arial" pitchFamily="34" charset="0"/>
              </a:defRPr>
            </a:lvl3pPr>
            <a:lvl4pPr>
              <a:defRPr sz="2000">
                <a:solidFill>
                  <a:schemeClr val="bg1"/>
                </a:solidFill>
                <a:latin typeface="Arial" pitchFamily="34" charset="0"/>
                <a:cs typeface="Arial" pitchFamily="34" charset="0"/>
              </a:defRPr>
            </a:lvl4pPr>
            <a:lvl5pPr>
              <a:defRPr sz="2000">
                <a:solidFill>
                  <a:schemeClr val="bg1"/>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2E82AF-2F52-4798-89E8-333B10CD7B65}" type="datetime1">
              <a:rPr lang="en-US"/>
              <a:pPr>
                <a:defRPr/>
              </a:pPr>
              <a:t>11/1/2018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1C3D57-4836-4EB2-842A-7E49BD45B270}" type="slidenum">
              <a:rPr lang="en-US"/>
              <a:pPr>
                <a:defRPr/>
              </a:pPr>
              <a:t>‹#›</a:t>
            </a:fld>
            <a:endParaRPr lang="en-US"/>
          </a:p>
        </p:txBody>
      </p:sp>
    </p:spTree>
    <p:extLst>
      <p:ext uri="{BB962C8B-B14F-4D97-AF65-F5344CB8AC3E}">
        <p14:creationId xmlns:p14="http://schemas.microsoft.com/office/powerpoint/2010/main" val="203007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noFill/>
          <a:ln>
            <a:noFill/>
          </a:ln>
          <a:extLst/>
        </p:spPr>
        <p:txBody>
          <a:bodyPr/>
          <a:lstStyle>
            <a:lvl1pPr>
              <a:defRPr lang="en-US" sz="2800">
                <a:ln>
                  <a:gradFill>
                    <a:gsLst>
                      <a:gs pos="0">
                        <a:schemeClr val="tx1"/>
                      </a:gs>
                      <a:gs pos="29000">
                        <a:schemeClr val="tx1"/>
                      </a:gs>
                      <a:gs pos="100000">
                        <a:srgbClr val="002060">
                          <a:alpha val="0"/>
                        </a:srgbClr>
                      </a:gs>
                    </a:gsLst>
                    <a:lin ang="5400000" scaled="0"/>
                  </a:gradFill>
                </a:ln>
                <a:solidFill>
                  <a:srgbClr val="00FF34"/>
                </a:solidFill>
                <a:effectLst>
                  <a:outerShdw blurRad="38100" dist="38100" dir="2700000" algn="tl">
                    <a:srgbClr val="000000">
                      <a:alpha val="43137"/>
                    </a:srgbClr>
                  </a:outerShdw>
                </a:effectLst>
                <a:latin typeface="Arial Black" pitchFamily="34" charset="0"/>
                <a:cs typeface="Arial" pitchFamily="34" charset="0"/>
              </a:defRPr>
            </a:lvl1pPr>
          </a:lstStyle>
          <a:p>
            <a:pPr lvl="0"/>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fld id="{A42A68BD-7684-46E4-B156-15301C66D8B4}" type="datetime1">
              <a:rPr lang="en-US">
                <a:solidFill>
                  <a:prstClr val="white"/>
                </a:solidFill>
              </a:rPr>
              <a:pPr>
                <a:defRPr/>
              </a:pPr>
              <a:t>11/1/2018</a:t>
            </a:fld>
            <a:endParaRPr lang="en-US">
              <a:solidFill>
                <a:prstClr val="white"/>
              </a:solidFill>
            </a:endParaRPr>
          </a:p>
        </p:txBody>
      </p:sp>
      <p:sp>
        <p:nvSpPr>
          <p:cNvPr id="6" name="Footer Placeholder 4"/>
          <p:cNvSpPr>
            <a:spLocks noGrp="1"/>
          </p:cNvSpPr>
          <p:nvPr>
            <p:ph type="ftr" sz="quarter" idx="11"/>
          </p:nvPr>
        </p:nvSpPr>
        <p:spPr/>
        <p:txBody>
          <a:bodyPr/>
          <a:lstStyle>
            <a:lvl1pPr>
              <a:defRPr>
                <a:solidFill>
                  <a:schemeClr val="bg1"/>
                </a:solidFill>
                <a:latin typeface="Arial" pitchFamily="34" charset="0"/>
                <a:cs typeface="Arial" pitchFamily="34" charset="0"/>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304B0929-14E1-4BF6-9D31-646B5A49934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2482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00"/>
                </a:solidFill>
                <a:latin typeface="Arial" pitchFamily="34" charset="0"/>
                <a:cs typeface="Arial" pitchFamily="34" charset="0"/>
              </a:defRPr>
            </a:lvl1pPr>
          </a:lstStyle>
          <a:p>
            <a:pPr defTabSz="457200" fontAlgn="base">
              <a:spcBef>
                <a:spcPct val="0"/>
              </a:spcBef>
              <a:spcAft>
                <a:spcPct val="0"/>
              </a:spcAft>
              <a:defRPr/>
            </a:pPr>
            <a:fld id="{03AF6EC6-96C3-462D-9308-4CD8D4EC9ED2}" type="datetime1">
              <a:rPr lang="en-US"/>
              <a:pPr defTabSz="457200" fontAlgn="base">
                <a:spcBef>
                  <a:spcPct val="0"/>
                </a:spcBef>
                <a:spcAft>
                  <a:spcPct val="0"/>
                </a:spcAft>
                <a:defRPr/>
              </a:pPr>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FFF00"/>
                </a:solidFill>
                <a:latin typeface="Arial" pitchFamily="34" charset="0"/>
                <a:ea typeface="+mn-ea"/>
                <a:cs typeface="Arial" pitchFamily="34" charset="0"/>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00"/>
                </a:solidFill>
                <a:latin typeface="Arial" pitchFamily="34" charset="0"/>
                <a:cs typeface="Arial" pitchFamily="34" charset="0"/>
              </a:defRPr>
            </a:lvl1pPr>
          </a:lstStyle>
          <a:p>
            <a:pPr defTabSz="457200" fontAlgn="base">
              <a:spcBef>
                <a:spcPct val="0"/>
              </a:spcBef>
              <a:spcAft>
                <a:spcPct val="0"/>
              </a:spcAft>
              <a:defRPr/>
            </a:pPr>
            <a:fld id="{53DA9292-FEC9-46BC-8B06-7BE2D1A20A53}"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2509106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Lst>
  <p:txStyles>
    <p:titleStyle>
      <a:lvl1pPr algn="ctr" defTabSz="457200" rtl="0" eaLnBrk="0" fontAlgn="base" hangingPunct="0">
        <a:spcBef>
          <a:spcPct val="0"/>
        </a:spcBef>
        <a:spcAft>
          <a:spcPct val="0"/>
        </a:spcAft>
        <a:defRPr sz="4400" b="1" kern="1200">
          <a:solidFill>
            <a:srgbClr val="00FF34"/>
          </a:solidFill>
          <a:effectLst>
            <a:outerShdw blurRad="38100" dist="38100" dir="2700000" algn="tl">
              <a:srgbClr val="000000">
                <a:alpha val="43137"/>
              </a:srgbClr>
            </a:outerShdw>
          </a:effectLst>
          <a:latin typeface="Arial Black" pitchFamily="34" charset="0"/>
          <a:ea typeface="MS PGothic" pitchFamily="34" charset="-128"/>
          <a:cs typeface="Arial" pitchFamily="34" charset="0"/>
        </a:defRPr>
      </a:lvl1pPr>
      <a:lvl2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2pPr>
      <a:lvl3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3pPr>
      <a:lvl4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4pPr>
      <a:lvl5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bg1"/>
          </a:solidFill>
          <a:latin typeface="Arial" pitchFamily="34" charset="0"/>
          <a:ea typeface="MS PGothic" pitchFamily="34" charset="-128"/>
          <a:cs typeface="Arial"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FFF00"/>
          </a:solidFill>
          <a:latin typeface="Arial" pitchFamily="34" charset="0"/>
          <a:ea typeface="MS PGothic" pitchFamily="34" charset="-128"/>
          <a:cs typeface="Arial" pitchFamily="34"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bg1"/>
          </a:solidFill>
          <a:latin typeface="Arial" pitchFamily="34" charset="0"/>
          <a:ea typeface="MS PGothic" pitchFamily="34" charset="-128"/>
          <a:cs typeface="Arial"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bg1"/>
          </a:solidFill>
          <a:latin typeface="Arial" pitchFamily="34" charset="0"/>
          <a:ea typeface="MS PGothic" pitchFamily="34" charset="-128"/>
          <a:cs typeface="Arial"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bg1"/>
          </a:solidFill>
          <a:latin typeface="Arial" pitchFamily="34" charset="0"/>
          <a:ea typeface="MS PGothic"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F9E110F-C040-4901-BFE5-FD7BFF93A063}" type="datetimeFigureOut">
              <a:rPr lang="en-US" smtClean="0"/>
              <a:t>11/1/2018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543090-2F44-4000-8C4F-D99B0930A23C}" type="slidenum">
              <a:rPr lang="en-US" smtClean="0"/>
              <a:t>‹#›</a:t>
            </a:fld>
            <a:endParaRPr lang="en-US"/>
          </a:p>
        </p:txBody>
      </p:sp>
    </p:spTree>
    <p:extLst>
      <p:ext uri="{BB962C8B-B14F-4D97-AF65-F5344CB8AC3E}">
        <p14:creationId xmlns:p14="http://schemas.microsoft.com/office/powerpoint/2010/main" val="23059020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506" y="304800"/>
            <a:ext cx="9085263" cy="2481263"/>
          </a:xfrm>
          <a:prstGeom prst="rect">
            <a:avLst/>
          </a:prstGeom>
          <a:effectLst/>
        </p:spPr>
        <p:txBody>
          <a:bodyPr/>
          <a:lstStyle>
            <a:lvl1pPr algn="ctr" defTabSz="457200" rtl="0" eaLnBrk="0" fontAlgn="base" hangingPunct="0">
              <a:spcBef>
                <a:spcPct val="0"/>
              </a:spcBef>
              <a:spcAft>
                <a:spcPct val="0"/>
              </a:spcAft>
              <a:defRPr sz="4400" b="1" kern="1200">
                <a:solidFill>
                  <a:srgbClr val="00FF34"/>
                </a:solidFill>
                <a:effectLst>
                  <a:outerShdw blurRad="38100" dist="38100" dir="2700000" algn="tl">
                    <a:srgbClr val="000000">
                      <a:alpha val="43137"/>
                    </a:srgbClr>
                  </a:outerShdw>
                </a:effectLst>
                <a:latin typeface="Arial Black" pitchFamily="34" charset="0"/>
                <a:ea typeface="MS PGothic" pitchFamily="34" charset="-128"/>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a:defRPr/>
            </a:pPr>
            <a:r>
              <a:rPr lang="en-US" sz="3400"/>
              <a:t>DEVELOPMENT OF NOVEL PEPTIDE AND PEPTIDOMIMETIC LIGANDS FOR THE TREATMENT AND PREVENTION OF DISEASES</a:t>
            </a:r>
            <a:endParaRPr lang="en-US" sz="3400" dirty="0"/>
          </a:p>
        </p:txBody>
      </p:sp>
      <p:sp>
        <p:nvSpPr>
          <p:cNvPr id="3075" name="Rectangle 2"/>
          <p:cNvSpPr>
            <a:spLocks noChangeArrowheads="1"/>
          </p:cNvSpPr>
          <p:nvPr/>
        </p:nvSpPr>
        <p:spPr bwMode="auto">
          <a:xfrm>
            <a:off x="923130" y="2514600"/>
            <a:ext cx="73826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0"/>
              </a:spcBef>
              <a:spcAft>
                <a:spcPct val="0"/>
              </a:spcAft>
            </a:pPr>
            <a:r>
              <a:rPr lang="en-US" sz="2400" b="1" dirty="0">
                <a:solidFill>
                  <a:srgbClr val="FFFFFF"/>
                </a:solidFill>
                <a:cs typeface="Arial" pitchFamily="34" charset="0"/>
              </a:rPr>
              <a:t>Victor J. Hruby			Minying Cai</a:t>
            </a:r>
          </a:p>
          <a:p>
            <a:pPr algn="ctr" defTabSz="457200" fontAlgn="base">
              <a:spcBef>
                <a:spcPct val="0"/>
              </a:spcBef>
              <a:spcAft>
                <a:spcPct val="0"/>
              </a:spcAft>
            </a:pPr>
            <a:r>
              <a:rPr lang="en-US" sz="2400" b="1" dirty="0">
                <a:solidFill>
                  <a:srgbClr val="FFFFFF"/>
                </a:solidFill>
                <a:cs typeface="Arial" pitchFamily="34" charset="0"/>
              </a:rPr>
              <a:t>	Regents Professor			Research Professor		</a:t>
            </a:r>
          </a:p>
          <a:p>
            <a:pPr algn="ctr" defTabSz="457200" fontAlgn="base">
              <a:spcBef>
                <a:spcPct val="0"/>
              </a:spcBef>
              <a:spcAft>
                <a:spcPct val="0"/>
              </a:spcAft>
            </a:pPr>
            <a:r>
              <a:rPr lang="en-US" sz="2400" b="1" dirty="0">
                <a:solidFill>
                  <a:srgbClr val="FFFFFF"/>
                </a:solidFill>
                <a:cs typeface="Arial" pitchFamily="34" charset="0"/>
              </a:rPr>
              <a:t>MCR Therapeutics, L.L.C.</a:t>
            </a:r>
          </a:p>
          <a:p>
            <a:pPr algn="ctr" defTabSz="457200" fontAlgn="base">
              <a:spcBef>
                <a:spcPct val="0"/>
              </a:spcBef>
              <a:spcAft>
                <a:spcPct val="0"/>
              </a:spcAft>
            </a:pPr>
            <a:r>
              <a:rPr lang="en-US" sz="2400" b="1" dirty="0">
                <a:solidFill>
                  <a:srgbClr val="FFFFFF"/>
                </a:solidFill>
                <a:cs typeface="Arial" pitchFamily="34" charset="0"/>
              </a:rPr>
              <a:t>			Tucson, Arizona			</a:t>
            </a:r>
          </a:p>
        </p:txBody>
      </p:sp>
      <p:pic>
        <p:nvPicPr>
          <p:cNvPr id="3" name="Picture 2"/>
          <p:cNvPicPr>
            <a:picLocks noChangeAspect="1"/>
          </p:cNvPicPr>
          <p:nvPr/>
        </p:nvPicPr>
        <p:blipFill>
          <a:blip r:embed="rId3"/>
          <a:stretch>
            <a:fillRect/>
          </a:stretch>
        </p:blipFill>
        <p:spPr>
          <a:xfrm>
            <a:off x="0" y="4757745"/>
            <a:ext cx="4724400" cy="210939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4757745"/>
            <a:ext cx="4343400" cy="2027011"/>
          </a:xfrm>
          <a:prstGeom prst="rect">
            <a:avLst/>
          </a:prstGeom>
        </p:spPr>
      </p:pic>
    </p:spTree>
    <p:extLst>
      <p:ext uri="{BB962C8B-B14F-4D97-AF65-F5344CB8AC3E}">
        <p14:creationId xmlns:p14="http://schemas.microsoft.com/office/powerpoint/2010/main" val="73631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0" y="0"/>
            <a:ext cx="9144000" cy="839788"/>
          </a:xfrm>
          <a:prstGeom prst="rect">
            <a:avLst/>
          </a:prstGeom>
        </p:spPr>
        <p:txBody>
          <a:bodyPr/>
          <a:lstStyle>
            <a:lvl1pPr algn="ctr" defTabSz="457200" rtl="0" eaLnBrk="0" fontAlgn="base" hangingPunct="0">
              <a:spcBef>
                <a:spcPct val="0"/>
              </a:spcBef>
              <a:spcAft>
                <a:spcPct val="0"/>
              </a:spcAft>
              <a:defRPr sz="4400" b="1" kern="1200">
                <a:solidFill>
                  <a:srgbClr val="00FF34"/>
                </a:solidFill>
                <a:effectLst>
                  <a:outerShdw blurRad="38100" dist="38100" dir="2700000" algn="tl">
                    <a:srgbClr val="000000">
                      <a:alpha val="43137"/>
                    </a:srgbClr>
                  </a:outerShdw>
                </a:effectLst>
                <a:latin typeface="Arial Black" pitchFamily="34" charset="0"/>
                <a:ea typeface="MS PGothic" pitchFamily="34" charset="-128"/>
                <a:cs typeface="Arial" pitchFamily="34" charset="0"/>
              </a:defRPr>
            </a:lvl1pPr>
            <a:lvl2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2pPr>
            <a:lvl3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3pPr>
            <a:lvl4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4pPr>
            <a:lvl5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eaLnBrk="1" hangingPunct="1">
              <a:defRPr/>
            </a:pPr>
            <a:r>
              <a:rPr lang="en-US" altLang="ja-JP" sz="4000">
                <a:solidFill>
                  <a:srgbClr val="00FF00"/>
                </a:solidFill>
                <a:ea typeface="ＭＳ Ｐゴシック" pitchFamily="50" charset="-128"/>
              </a:rPr>
              <a:t>MODIFICATION AT C-TERMINAL</a:t>
            </a:r>
            <a:endParaRPr lang="en-US" altLang="ja-JP" sz="4000" dirty="0">
              <a:solidFill>
                <a:srgbClr val="00FF00"/>
              </a:solidFill>
              <a:ea typeface="ＭＳ Ｐゴシック" pitchFamily="50" charset="-128"/>
            </a:endParaRPr>
          </a:p>
        </p:txBody>
      </p:sp>
      <p:sp>
        <p:nvSpPr>
          <p:cNvPr id="3" name="Rectangle 3"/>
          <p:cNvSpPr txBox="1">
            <a:spLocks noChangeArrowheads="1"/>
          </p:cNvSpPr>
          <p:nvPr/>
        </p:nvSpPr>
        <p:spPr>
          <a:xfrm>
            <a:off x="762000" y="2514600"/>
            <a:ext cx="7772400" cy="4030663"/>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bg1"/>
                </a:solidFill>
                <a:latin typeface="Arial" pitchFamily="34" charset="0"/>
                <a:ea typeface="MS PGothic" pitchFamily="34" charset="-128"/>
                <a:cs typeface="Arial"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FFF00"/>
                </a:solidFill>
                <a:latin typeface="Arial" pitchFamily="34" charset="0"/>
                <a:ea typeface="MS PGothic" pitchFamily="34" charset="-128"/>
                <a:cs typeface="Arial" pitchFamily="34"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bg1"/>
                </a:solidFill>
                <a:latin typeface="Arial" pitchFamily="34" charset="0"/>
                <a:ea typeface="MS PGothic" pitchFamily="34" charset="-128"/>
                <a:cs typeface="Arial"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bg1"/>
                </a:solidFill>
                <a:latin typeface="Arial" pitchFamily="34" charset="0"/>
                <a:ea typeface="MS PGothic" pitchFamily="34" charset="-128"/>
                <a:cs typeface="Arial"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bg1"/>
                </a:solidFill>
                <a:latin typeface="Arial" pitchFamily="34" charset="0"/>
                <a:ea typeface="MS PGothic"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90000"/>
              </a:lnSpc>
              <a:buClr>
                <a:srgbClr val="FFFF00"/>
              </a:buClr>
              <a:defRPr/>
            </a:pPr>
            <a:r>
              <a:rPr lang="en-US" altLang="ja-JP" sz="2800" b="1">
                <a:latin typeface="Arial" charset="0"/>
                <a:ea typeface="ＭＳ Ｐゴシック" pitchFamily="50" charset="-128"/>
              </a:rPr>
              <a:t>Modification at </a:t>
            </a:r>
            <a:r>
              <a:rPr lang="en-US" altLang="ja-JP" sz="2800" b="1" i="1">
                <a:latin typeface="Arial" charset="0"/>
                <a:ea typeface="ＭＳ Ｐゴシック" pitchFamily="50" charset="-128"/>
              </a:rPr>
              <a:t>C</a:t>
            </a:r>
            <a:r>
              <a:rPr lang="en-US" altLang="ja-JP" sz="2800" b="1">
                <a:latin typeface="Arial" charset="0"/>
                <a:ea typeface="ＭＳ Ｐゴシック" pitchFamily="50" charset="-128"/>
              </a:rPr>
              <a:t>-terminal:</a:t>
            </a:r>
          </a:p>
          <a:p>
            <a:pPr lvl="1" eaLnBrk="1" hangingPunct="1">
              <a:lnSpc>
                <a:spcPct val="90000"/>
              </a:lnSpc>
              <a:defRPr/>
            </a:pPr>
            <a:r>
              <a:rPr lang="en-US" altLang="ja-JP" sz="2400" b="1" i="1">
                <a:latin typeface="Arial" charset="0"/>
                <a:ea typeface="ＭＳ Ｐゴシック" pitchFamily="50" charset="-128"/>
              </a:rPr>
              <a:t>Critical activity difference at rat NK1 receptor</a:t>
            </a:r>
          </a:p>
          <a:p>
            <a:pPr lvl="1" eaLnBrk="1" hangingPunct="1">
              <a:lnSpc>
                <a:spcPct val="90000"/>
              </a:lnSpc>
              <a:defRPr/>
            </a:pPr>
            <a:r>
              <a:rPr lang="en-US" altLang="ja-JP" sz="2400" b="1" i="1">
                <a:latin typeface="Arial" charset="0"/>
                <a:ea typeface="ＭＳ Ｐゴシック" pitchFamily="50" charset="-128"/>
                <a:cs typeface="Times New Roman" pitchFamily="18" charset="0"/>
              </a:rPr>
              <a:t>Less substance P antagonist activity difference at guinea pig ileum (Species difference)</a:t>
            </a:r>
          </a:p>
          <a:p>
            <a:pPr lvl="1" eaLnBrk="1" hangingPunct="1">
              <a:lnSpc>
                <a:spcPct val="90000"/>
              </a:lnSpc>
              <a:defRPr/>
            </a:pPr>
            <a:r>
              <a:rPr lang="en-US" altLang="ja-JP" sz="2400" b="1" i="1">
                <a:latin typeface="Arial" charset="0"/>
                <a:ea typeface="ＭＳ Ｐゴシック" pitchFamily="50" charset="-128"/>
                <a:cs typeface="Times New Roman" pitchFamily="18" charset="0"/>
              </a:rPr>
              <a:t>Act as an “address region” for opioid activities</a:t>
            </a:r>
          </a:p>
          <a:p>
            <a:pPr lvl="1" eaLnBrk="1" hangingPunct="1">
              <a:lnSpc>
                <a:spcPct val="90000"/>
              </a:lnSpc>
              <a:buClr>
                <a:srgbClr val="FFFF00"/>
              </a:buClr>
              <a:defRPr/>
            </a:pPr>
            <a:endParaRPr lang="en-US" altLang="ja-JP" sz="1000" b="1">
              <a:latin typeface="Arial" charset="0"/>
              <a:ea typeface="ＭＳ Ｐゴシック" pitchFamily="50" charset="-128"/>
              <a:cs typeface="Times New Roman" pitchFamily="18" charset="0"/>
            </a:endParaRPr>
          </a:p>
          <a:p>
            <a:pPr eaLnBrk="1" hangingPunct="1">
              <a:lnSpc>
                <a:spcPct val="90000"/>
              </a:lnSpc>
              <a:buClr>
                <a:srgbClr val="FFFF00"/>
              </a:buClr>
              <a:defRPr/>
            </a:pPr>
            <a:r>
              <a:rPr lang="en-US" altLang="ja-JP" sz="2800" b="1">
                <a:latin typeface="Arial" charset="0"/>
                <a:ea typeface="ＭＳ Ｐゴシック" pitchFamily="50" charset="-128"/>
                <a:cs typeface="Times New Roman" pitchFamily="18" charset="0"/>
              </a:rPr>
              <a:t>Expected activities in human</a:t>
            </a:r>
          </a:p>
          <a:p>
            <a:pPr lvl="1" eaLnBrk="1" hangingPunct="1">
              <a:lnSpc>
                <a:spcPct val="90000"/>
              </a:lnSpc>
              <a:defRPr/>
            </a:pPr>
            <a:r>
              <a:rPr lang="en-US" altLang="ja-JP" sz="2400" b="1" i="1">
                <a:latin typeface="Arial" charset="0"/>
                <a:ea typeface="ＭＳ Ｐゴシック" pitchFamily="50" charset="-128"/>
              </a:rPr>
              <a:t>Opioid activity: TY025 &gt; TY027 &gt; TY005</a:t>
            </a:r>
          </a:p>
          <a:p>
            <a:pPr lvl="1" eaLnBrk="1" hangingPunct="1">
              <a:lnSpc>
                <a:spcPct val="90000"/>
              </a:lnSpc>
              <a:defRPr/>
            </a:pPr>
            <a:r>
              <a:rPr lang="en-US" altLang="ja-JP" sz="2400" b="1" i="1">
                <a:latin typeface="Arial" charset="0"/>
                <a:ea typeface="ＭＳ Ｐゴシック" pitchFamily="50" charset="-128"/>
              </a:rPr>
              <a:t>SP antagonist activity: TY025 = TY027 &gt; TY005</a:t>
            </a:r>
            <a:endParaRPr lang="el-GR" altLang="ja-JP" sz="2400" b="1" i="1" dirty="0">
              <a:latin typeface="Arial" charset="0"/>
            </a:endParaRPr>
          </a:p>
        </p:txBody>
      </p:sp>
      <p:sp>
        <p:nvSpPr>
          <p:cNvPr id="4" name="AutoShape 4"/>
          <p:cNvSpPr>
            <a:spLocks noChangeArrowheads="1"/>
          </p:cNvSpPr>
          <p:nvPr/>
        </p:nvSpPr>
        <p:spPr bwMode="auto">
          <a:xfrm>
            <a:off x="6221413" y="944563"/>
            <a:ext cx="2070100" cy="322262"/>
          </a:xfrm>
          <a:prstGeom prst="roundRect">
            <a:avLst>
              <a:gd name="adj" fmla="val 16667"/>
            </a:avLst>
          </a:prstGeom>
          <a:solidFill>
            <a:srgbClr val="CC0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0" tIns="0" rIns="0" bIns="0" anchor="ctr">
            <a:spAutoFit/>
          </a:bodyPr>
          <a:lstStyle/>
          <a:p>
            <a:pPr eaLnBrk="0" fontAlgn="base" hangingPunct="0">
              <a:spcBef>
                <a:spcPct val="0"/>
              </a:spcBef>
              <a:spcAft>
                <a:spcPct val="0"/>
              </a:spcAft>
            </a:pPr>
            <a:endParaRPr lang="en-US">
              <a:solidFill>
                <a:srgbClr val="FFFFFF"/>
              </a:solidFill>
            </a:endParaRPr>
          </a:p>
        </p:txBody>
      </p:sp>
      <p:sp>
        <p:nvSpPr>
          <p:cNvPr id="5" name="AutoShape 5"/>
          <p:cNvSpPr>
            <a:spLocks noChangeArrowheads="1"/>
          </p:cNvSpPr>
          <p:nvPr/>
        </p:nvSpPr>
        <p:spPr bwMode="auto">
          <a:xfrm>
            <a:off x="6203950" y="1793875"/>
            <a:ext cx="1008063" cy="322263"/>
          </a:xfrm>
          <a:prstGeom prst="roundRect">
            <a:avLst>
              <a:gd name="adj" fmla="val 16667"/>
            </a:avLst>
          </a:prstGeom>
          <a:solidFill>
            <a:srgbClr val="CC0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0" tIns="0" rIns="0" bIns="0" anchor="ctr">
            <a:spAutoFit/>
          </a:bodyPr>
          <a:lstStyle/>
          <a:p>
            <a:pPr eaLnBrk="0" fontAlgn="base" hangingPunct="0">
              <a:spcBef>
                <a:spcPct val="0"/>
              </a:spcBef>
              <a:spcAft>
                <a:spcPct val="0"/>
              </a:spcAft>
            </a:pPr>
            <a:endParaRPr lang="en-US">
              <a:solidFill>
                <a:srgbClr val="FFFFFF"/>
              </a:solidFill>
            </a:endParaRPr>
          </a:p>
        </p:txBody>
      </p:sp>
      <p:sp>
        <p:nvSpPr>
          <p:cNvPr id="6" name="AutoShape 6"/>
          <p:cNvSpPr>
            <a:spLocks noChangeArrowheads="1"/>
          </p:cNvSpPr>
          <p:nvPr/>
        </p:nvSpPr>
        <p:spPr bwMode="auto">
          <a:xfrm>
            <a:off x="6203950" y="1360488"/>
            <a:ext cx="2303463" cy="325437"/>
          </a:xfrm>
          <a:prstGeom prst="roundRect">
            <a:avLst>
              <a:gd name="adj" fmla="val 16667"/>
            </a:avLst>
          </a:prstGeom>
          <a:solidFill>
            <a:srgbClr val="CC0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0" tIns="0" rIns="0" bIns="0" anchor="ctr">
            <a:spAutoFit/>
          </a:bodyPr>
          <a:lstStyle/>
          <a:p>
            <a:pPr eaLnBrk="0" fontAlgn="base" hangingPunct="0">
              <a:spcBef>
                <a:spcPct val="0"/>
              </a:spcBef>
              <a:spcAft>
                <a:spcPct val="0"/>
              </a:spcAft>
            </a:pPr>
            <a:endParaRPr lang="en-US">
              <a:solidFill>
                <a:srgbClr val="FFFFFF"/>
              </a:solidFill>
            </a:endParaRPr>
          </a:p>
        </p:txBody>
      </p:sp>
      <p:grpSp>
        <p:nvGrpSpPr>
          <p:cNvPr id="7" name="Group 7"/>
          <p:cNvGrpSpPr>
            <a:grpSpLocks/>
          </p:cNvGrpSpPr>
          <p:nvPr/>
        </p:nvGrpSpPr>
        <p:grpSpPr bwMode="auto">
          <a:xfrm>
            <a:off x="461963" y="839788"/>
            <a:ext cx="8574087" cy="427037"/>
            <a:chOff x="427" y="2615"/>
            <a:chExt cx="5401" cy="269"/>
          </a:xfrm>
        </p:grpSpPr>
        <p:sp>
          <p:nvSpPr>
            <p:cNvPr id="8" name="Text Box 8"/>
            <p:cNvSpPr txBox="1">
              <a:spLocks noChangeArrowheads="1"/>
            </p:cNvSpPr>
            <p:nvPr/>
          </p:nvSpPr>
          <p:spPr bwMode="auto">
            <a:xfrm>
              <a:off x="1014" y="2615"/>
              <a:ext cx="48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pPr>
              <a:r>
                <a:rPr kumimoji="1" lang="en-US" altLang="ja-JP" sz="2200">
                  <a:solidFill>
                    <a:srgbClr val="FF9900"/>
                  </a:solidFill>
                  <a:latin typeface="Arial Rounded MT Bold" pitchFamily="34" charset="0"/>
                  <a:ea typeface="ＭＳ Ｐゴシック" pitchFamily="50" charset="-128"/>
                </a:rPr>
                <a:t>Tyr-DAla-Gly-Phe-Met</a:t>
              </a:r>
              <a:r>
                <a:rPr kumimoji="1" lang="en-US" altLang="ja-JP" sz="2200">
                  <a:solidFill>
                    <a:srgbClr val="FFFFFF"/>
                  </a:solidFill>
                  <a:latin typeface="Arial Rounded MT Bold" pitchFamily="34" charset="0"/>
                  <a:ea typeface="ＭＳ Ｐゴシック" pitchFamily="50" charset="-128"/>
                </a:rPr>
                <a:t>-</a:t>
              </a:r>
              <a:r>
                <a:rPr kumimoji="1" lang="en-US" altLang="ja-JP" sz="2200">
                  <a:solidFill>
                    <a:srgbClr val="33CCCC"/>
                  </a:solidFill>
                  <a:latin typeface="Arial Rounded MT Bold" pitchFamily="34" charset="0"/>
                  <a:ea typeface="ＭＳ Ｐゴシック" pitchFamily="50" charset="-128"/>
                </a:rPr>
                <a:t>Pro-Leu-Trp-O-3,5-Bn(CF</a:t>
              </a:r>
              <a:r>
                <a:rPr kumimoji="1" lang="en-US" altLang="ja-JP" sz="2200" baseline="-25000">
                  <a:solidFill>
                    <a:srgbClr val="33CCCC"/>
                  </a:solidFill>
                  <a:latin typeface="Arial Rounded MT Bold" pitchFamily="34" charset="0"/>
                  <a:ea typeface="ＭＳ Ｐゴシック" pitchFamily="50" charset="-128"/>
                </a:rPr>
                <a:t>3</a:t>
              </a:r>
              <a:r>
                <a:rPr kumimoji="1" lang="en-US" altLang="ja-JP" sz="2200">
                  <a:solidFill>
                    <a:srgbClr val="33CCCC"/>
                  </a:solidFill>
                  <a:latin typeface="Arial Rounded MT Bold" pitchFamily="34" charset="0"/>
                  <a:ea typeface="ＭＳ Ｐゴシック" pitchFamily="50" charset="-128"/>
                </a:rPr>
                <a:t>)</a:t>
              </a:r>
              <a:r>
                <a:rPr kumimoji="1" lang="en-US" altLang="ja-JP" sz="2200" baseline="-25000">
                  <a:solidFill>
                    <a:srgbClr val="33CCCC"/>
                  </a:solidFill>
                  <a:latin typeface="Arial Rounded MT Bold" pitchFamily="34" charset="0"/>
                  <a:ea typeface="ＭＳ Ｐゴシック" pitchFamily="50" charset="-128"/>
                </a:rPr>
                <a:t>2</a:t>
              </a:r>
            </a:p>
          </p:txBody>
        </p:sp>
        <p:sp>
          <p:nvSpPr>
            <p:cNvPr id="9" name="Text Box 9"/>
            <p:cNvSpPr txBox="1">
              <a:spLocks noChangeArrowheads="1"/>
            </p:cNvSpPr>
            <p:nvPr/>
          </p:nvSpPr>
          <p:spPr bwMode="auto">
            <a:xfrm>
              <a:off x="427" y="2625"/>
              <a:ext cx="6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lgn="ctr">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pPr>
              <a:r>
                <a:rPr kumimoji="1" lang="en-US" altLang="ja-JP" sz="2000">
                  <a:solidFill>
                    <a:srgbClr val="FFFFFF"/>
                  </a:solidFill>
                  <a:latin typeface="Arial Rounded MT Bold" pitchFamily="34" charset="0"/>
                  <a:ea typeface="ＭＳ Ｐゴシック" pitchFamily="50" charset="-128"/>
                </a:rPr>
                <a:t>TY005:</a:t>
              </a:r>
            </a:p>
          </p:txBody>
        </p:sp>
      </p:grpSp>
      <p:grpSp>
        <p:nvGrpSpPr>
          <p:cNvPr id="10" name="Group 10"/>
          <p:cNvGrpSpPr>
            <a:grpSpLocks/>
          </p:cNvGrpSpPr>
          <p:nvPr/>
        </p:nvGrpSpPr>
        <p:grpSpPr bwMode="auto">
          <a:xfrm>
            <a:off x="442913" y="1273175"/>
            <a:ext cx="8583612" cy="427038"/>
            <a:chOff x="415" y="2889"/>
            <a:chExt cx="5407" cy="269"/>
          </a:xfrm>
        </p:grpSpPr>
        <p:sp>
          <p:nvSpPr>
            <p:cNvPr id="11" name="Text Box 11"/>
            <p:cNvSpPr txBox="1">
              <a:spLocks noChangeArrowheads="1"/>
            </p:cNvSpPr>
            <p:nvPr/>
          </p:nvSpPr>
          <p:spPr bwMode="auto">
            <a:xfrm>
              <a:off x="1008" y="2889"/>
              <a:ext cx="48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pPr>
              <a:r>
                <a:rPr kumimoji="1" lang="en-US" altLang="ja-JP" sz="2200">
                  <a:solidFill>
                    <a:srgbClr val="FF9900"/>
                  </a:solidFill>
                  <a:latin typeface="Arial Rounded MT Bold" pitchFamily="34" charset="0"/>
                  <a:ea typeface="ＭＳ Ｐゴシック" pitchFamily="50" charset="-128"/>
                </a:rPr>
                <a:t>Tyr-DAla-Gly-Phe-Met</a:t>
              </a:r>
              <a:r>
                <a:rPr kumimoji="1" lang="en-US" altLang="ja-JP" sz="2200">
                  <a:solidFill>
                    <a:srgbClr val="FFFFFF"/>
                  </a:solidFill>
                  <a:latin typeface="Arial Rounded MT Bold" pitchFamily="34" charset="0"/>
                  <a:ea typeface="ＭＳ Ｐゴシック" pitchFamily="50" charset="-128"/>
                </a:rPr>
                <a:t>-</a:t>
              </a:r>
              <a:r>
                <a:rPr kumimoji="1" lang="en-US" altLang="ja-JP" sz="2200">
                  <a:solidFill>
                    <a:srgbClr val="33CCCC"/>
                  </a:solidFill>
                  <a:latin typeface="Arial Rounded MT Bold" pitchFamily="34" charset="0"/>
                  <a:ea typeface="ＭＳ Ｐゴシック" pitchFamily="50" charset="-128"/>
                </a:rPr>
                <a:t>Pro-Leu-Trp-NH-3,5-Bn(CF</a:t>
              </a:r>
              <a:r>
                <a:rPr kumimoji="1" lang="en-US" altLang="ja-JP" sz="2200" baseline="-25000">
                  <a:solidFill>
                    <a:srgbClr val="33CCCC"/>
                  </a:solidFill>
                  <a:latin typeface="Arial Rounded MT Bold" pitchFamily="34" charset="0"/>
                  <a:ea typeface="ＭＳ Ｐゴシック" pitchFamily="50" charset="-128"/>
                </a:rPr>
                <a:t>3</a:t>
              </a:r>
              <a:r>
                <a:rPr kumimoji="1" lang="en-US" altLang="ja-JP" sz="2200">
                  <a:solidFill>
                    <a:srgbClr val="33CCCC"/>
                  </a:solidFill>
                  <a:latin typeface="Arial Rounded MT Bold" pitchFamily="34" charset="0"/>
                  <a:ea typeface="ＭＳ Ｐゴシック" pitchFamily="50" charset="-128"/>
                </a:rPr>
                <a:t>)</a:t>
              </a:r>
              <a:r>
                <a:rPr kumimoji="1" lang="en-US" altLang="ja-JP" sz="2200" baseline="-25000">
                  <a:solidFill>
                    <a:srgbClr val="33CCCC"/>
                  </a:solidFill>
                  <a:latin typeface="Arial Rounded MT Bold" pitchFamily="34" charset="0"/>
                  <a:ea typeface="ＭＳ Ｐゴシック" pitchFamily="50" charset="-128"/>
                </a:rPr>
                <a:t>2</a:t>
              </a:r>
            </a:p>
          </p:txBody>
        </p:sp>
        <p:sp>
          <p:nvSpPr>
            <p:cNvPr id="12" name="Text Box 12"/>
            <p:cNvSpPr txBox="1">
              <a:spLocks noChangeArrowheads="1"/>
            </p:cNvSpPr>
            <p:nvPr/>
          </p:nvSpPr>
          <p:spPr bwMode="auto">
            <a:xfrm>
              <a:off x="415" y="2899"/>
              <a:ext cx="6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lgn="ctr">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pPr>
              <a:r>
                <a:rPr kumimoji="1" lang="en-US" altLang="ja-JP" sz="2000">
                  <a:solidFill>
                    <a:srgbClr val="FFFFFF"/>
                  </a:solidFill>
                  <a:latin typeface="Arial Rounded MT Bold" pitchFamily="34" charset="0"/>
                  <a:ea typeface="ＭＳ Ｐゴシック" pitchFamily="50" charset="-128"/>
                </a:rPr>
                <a:t>TY027:</a:t>
              </a:r>
            </a:p>
          </p:txBody>
        </p:sp>
      </p:grpSp>
      <p:grpSp>
        <p:nvGrpSpPr>
          <p:cNvPr id="13" name="Group 13"/>
          <p:cNvGrpSpPr>
            <a:grpSpLocks/>
          </p:cNvGrpSpPr>
          <p:nvPr/>
        </p:nvGrpSpPr>
        <p:grpSpPr bwMode="auto">
          <a:xfrm>
            <a:off x="442913" y="1706563"/>
            <a:ext cx="8593137" cy="427037"/>
            <a:chOff x="415" y="3161"/>
            <a:chExt cx="5413" cy="269"/>
          </a:xfrm>
        </p:grpSpPr>
        <p:sp>
          <p:nvSpPr>
            <p:cNvPr id="14" name="Text Box 14"/>
            <p:cNvSpPr txBox="1">
              <a:spLocks noChangeArrowheads="1"/>
            </p:cNvSpPr>
            <p:nvPr/>
          </p:nvSpPr>
          <p:spPr bwMode="auto">
            <a:xfrm>
              <a:off x="1014" y="3161"/>
              <a:ext cx="48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pPr>
              <a:r>
                <a:rPr kumimoji="1" lang="en-US" altLang="ja-JP" sz="2200">
                  <a:solidFill>
                    <a:srgbClr val="FF9900"/>
                  </a:solidFill>
                  <a:latin typeface="Arial Rounded MT Bold" pitchFamily="34" charset="0"/>
                  <a:ea typeface="ＭＳ Ｐゴシック" pitchFamily="50" charset="-128"/>
                </a:rPr>
                <a:t>Tyr-DAla-Gly-Phe-Met</a:t>
              </a:r>
              <a:r>
                <a:rPr kumimoji="1" lang="en-US" altLang="ja-JP" sz="2200">
                  <a:solidFill>
                    <a:srgbClr val="FFFFFF"/>
                  </a:solidFill>
                  <a:latin typeface="Arial Rounded MT Bold" pitchFamily="34" charset="0"/>
                  <a:ea typeface="ＭＳ Ｐゴシック" pitchFamily="50" charset="-128"/>
                </a:rPr>
                <a:t>-</a:t>
              </a:r>
              <a:r>
                <a:rPr kumimoji="1" lang="en-US" altLang="ja-JP" sz="2200">
                  <a:solidFill>
                    <a:srgbClr val="33CCCC"/>
                  </a:solidFill>
                  <a:latin typeface="Arial Rounded MT Bold" pitchFamily="34" charset="0"/>
                  <a:ea typeface="ＭＳ Ｐゴシック" pitchFamily="50" charset="-128"/>
                </a:rPr>
                <a:t>Pro-Leu-Trp-NH-Bn</a:t>
              </a:r>
              <a:endParaRPr kumimoji="1" lang="en-US" altLang="ja-JP" sz="2200" baseline="-25000">
                <a:solidFill>
                  <a:srgbClr val="33CCCC"/>
                </a:solidFill>
                <a:latin typeface="Arial Rounded MT Bold" pitchFamily="34" charset="0"/>
                <a:ea typeface="ＭＳ Ｐゴシック" pitchFamily="50" charset="-128"/>
              </a:endParaRPr>
            </a:p>
          </p:txBody>
        </p:sp>
        <p:sp>
          <p:nvSpPr>
            <p:cNvPr id="15" name="Text Box 15"/>
            <p:cNvSpPr txBox="1">
              <a:spLocks noChangeArrowheads="1"/>
            </p:cNvSpPr>
            <p:nvPr/>
          </p:nvSpPr>
          <p:spPr bwMode="auto">
            <a:xfrm>
              <a:off x="415" y="3171"/>
              <a:ext cx="6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lgn="ctr">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pPr>
              <a:r>
                <a:rPr kumimoji="1" lang="en-US" altLang="ja-JP" sz="2000">
                  <a:solidFill>
                    <a:srgbClr val="FFFFFF"/>
                  </a:solidFill>
                  <a:latin typeface="Arial Rounded MT Bold" pitchFamily="34" charset="0"/>
                  <a:ea typeface="ＭＳ Ｐゴシック" pitchFamily="50" charset="-128"/>
                </a:rPr>
                <a:t>TY025:</a:t>
              </a:r>
            </a:p>
          </p:txBody>
        </p:sp>
      </p:grpSp>
    </p:spTree>
    <p:extLst>
      <p:ext uri="{BB962C8B-B14F-4D97-AF65-F5344CB8AC3E}">
        <p14:creationId xmlns:p14="http://schemas.microsoft.com/office/powerpoint/2010/main" val="126892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29"/>
          <p:cNvSpPr txBox="1">
            <a:spLocks noChangeArrowheads="1"/>
          </p:cNvSpPr>
          <p:nvPr/>
        </p:nvSpPr>
        <p:spPr bwMode="auto">
          <a:xfrm>
            <a:off x="261938" y="31395988"/>
            <a:ext cx="1196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000"/>
              <a:t>This work was supported by grants from the USDHS, National Institute on Drug Abuse, DA-13449 and DA-06284.</a:t>
            </a:r>
          </a:p>
        </p:txBody>
      </p:sp>
      <p:pic>
        <p:nvPicPr>
          <p:cNvPr id="12291" name="Picture 3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738" y="657225"/>
            <a:ext cx="5470525" cy="6200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2" name="TextBox 3"/>
          <p:cNvSpPr txBox="1">
            <a:spLocks noChangeArrowheads="1"/>
          </p:cNvSpPr>
          <p:nvPr/>
        </p:nvSpPr>
        <p:spPr bwMode="auto">
          <a:xfrm>
            <a:off x="3060700" y="6180138"/>
            <a:ext cx="20701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t>Largent-Milnes et al., </a:t>
            </a:r>
            <a:r>
              <a:rPr lang="en-US" sz="900" i="1"/>
              <a:t>BJP,</a:t>
            </a:r>
            <a:r>
              <a:rPr lang="en-US" sz="900"/>
              <a:t> 161, 2010</a:t>
            </a:r>
          </a:p>
        </p:txBody>
      </p:sp>
      <p:sp>
        <p:nvSpPr>
          <p:cNvPr id="6" name="TextBox 5"/>
          <p:cNvSpPr txBox="1"/>
          <p:nvPr/>
        </p:nvSpPr>
        <p:spPr>
          <a:xfrm>
            <a:off x="952500" y="10482"/>
            <a:ext cx="7797799" cy="707886"/>
          </a:xfrm>
          <a:prstGeom prst="rect">
            <a:avLst/>
          </a:prstGeom>
          <a:noFill/>
          <a:effectLst>
            <a:glow rad="152400">
              <a:schemeClr val="tx1">
                <a:alpha val="75000"/>
              </a:schemeClr>
            </a:glow>
          </a:effectLst>
        </p:spPr>
        <p:txBody>
          <a:bodyPr>
            <a:spAutoFit/>
          </a:bodyPr>
          <a:lstStyle/>
          <a:p>
            <a:pPr algn="ctr">
              <a:defRPr/>
            </a:pPr>
            <a:r>
              <a:rPr lang="en-US" sz="2000" b="1" cap="all" dirty="0">
                <a:solidFill>
                  <a:srgbClr val="00FF34"/>
                </a:solidFill>
                <a:effectLst>
                  <a:glow rad="88900">
                    <a:schemeClr val="tx1">
                      <a:alpha val="75000"/>
                    </a:schemeClr>
                  </a:glow>
                  <a:outerShdw blurRad="50800" dist="38100" dir="2640000">
                    <a:schemeClr val="tx1">
                      <a:alpha val="43000"/>
                    </a:schemeClr>
                  </a:outerShdw>
                </a:effectLst>
                <a:latin typeface="Arial Black"/>
                <a:cs typeface="Arial Black"/>
              </a:rPr>
              <a:t>In Vitro Assays for Mu/Delta NK1 Agonist Antagonist Ligands</a:t>
            </a:r>
          </a:p>
        </p:txBody>
      </p:sp>
    </p:spTree>
    <p:extLst>
      <p:ext uri="{BB962C8B-B14F-4D97-AF65-F5344CB8AC3E}">
        <p14:creationId xmlns:p14="http://schemas.microsoft.com/office/powerpoint/2010/main" val="132957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 y="1514475"/>
            <a:ext cx="8613775" cy="351472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3" name="Rectangle 5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938" y="1736725"/>
            <a:ext cx="367823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5" name="Group 55"/>
          <p:cNvGrpSpPr>
            <a:grpSpLocks/>
          </p:cNvGrpSpPr>
          <p:nvPr/>
        </p:nvGrpSpPr>
        <p:grpSpPr bwMode="auto">
          <a:xfrm>
            <a:off x="279400" y="1681163"/>
            <a:ext cx="4097338" cy="3149600"/>
            <a:chOff x="70084" y="2644482"/>
            <a:chExt cx="4719057" cy="3515742"/>
          </a:xfrm>
        </p:grpSpPr>
        <p:sp>
          <p:nvSpPr>
            <p:cNvPr id="15367" name="Rectangle 51"/>
            <p:cNvSpPr>
              <a:spLocks noChangeArrowheads="1"/>
            </p:cNvSpPr>
            <p:nvPr/>
          </p:nvSpPr>
          <p:spPr bwMode="auto">
            <a:xfrm>
              <a:off x="4350824" y="3818778"/>
              <a:ext cx="226437" cy="151848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8" name="Freeform 50"/>
            <p:cNvSpPr>
              <a:spLocks noEditPoints="1"/>
            </p:cNvSpPr>
            <p:nvPr/>
          </p:nvSpPr>
          <p:spPr bwMode="auto">
            <a:xfrm>
              <a:off x="4346511" y="3814014"/>
              <a:ext cx="234524" cy="1527419"/>
            </a:xfrm>
            <a:custGeom>
              <a:avLst/>
              <a:gdLst>
                <a:gd name="T0" fmla="*/ 0 w 435"/>
                <a:gd name="T1" fmla="*/ 0 h 2565"/>
                <a:gd name="T2" fmla="*/ 2147483647 w 435"/>
                <a:gd name="T3" fmla="*/ 0 h 2565"/>
                <a:gd name="T4" fmla="*/ 2147483647 w 435"/>
                <a:gd name="T5" fmla="*/ 2147483647 h 2565"/>
                <a:gd name="T6" fmla="*/ 0 w 435"/>
                <a:gd name="T7" fmla="*/ 2147483647 h 2565"/>
                <a:gd name="T8" fmla="*/ 0 w 435"/>
                <a:gd name="T9" fmla="*/ 0 h 2565"/>
                <a:gd name="T10" fmla="*/ 2147483647 w 435"/>
                <a:gd name="T11" fmla="*/ 2147483647 h 2565"/>
                <a:gd name="T12" fmla="*/ 2147483647 w 435"/>
                <a:gd name="T13" fmla="*/ 2147483647 h 2565"/>
                <a:gd name="T14" fmla="*/ 2147483647 w 435"/>
                <a:gd name="T15" fmla="*/ 2147483647 h 2565"/>
                <a:gd name="T16" fmla="*/ 2147483647 w 435"/>
                <a:gd name="T17" fmla="*/ 2147483647 h 2565"/>
                <a:gd name="T18" fmla="*/ 2147483647 w 435"/>
                <a:gd name="T19" fmla="*/ 2147483647 h 2565"/>
                <a:gd name="T20" fmla="*/ 2147483647 w 435"/>
                <a:gd name="T21" fmla="*/ 2147483647 h 2565"/>
                <a:gd name="T22" fmla="*/ 2147483647 w 435"/>
                <a:gd name="T23" fmla="*/ 2147483647 h 2565"/>
                <a:gd name="T24" fmla="*/ 2147483647 w 435"/>
                <a:gd name="T25" fmla="*/ 2147483647 h 2565"/>
                <a:gd name="T26" fmla="*/ 2147483647 w 435"/>
                <a:gd name="T27" fmla="*/ 2147483647 h 25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5"/>
                <a:gd name="T43" fmla="*/ 0 h 2565"/>
                <a:gd name="T44" fmla="*/ 435 w 435"/>
                <a:gd name="T45" fmla="*/ 2565 h 25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5" h="2565">
                  <a:moveTo>
                    <a:pt x="0" y="0"/>
                  </a:moveTo>
                  <a:lnTo>
                    <a:pt x="435" y="0"/>
                  </a:lnTo>
                  <a:lnTo>
                    <a:pt x="435" y="2565"/>
                  </a:lnTo>
                  <a:lnTo>
                    <a:pt x="0" y="2565"/>
                  </a:lnTo>
                  <a:lnTo>
                    <a:pt x="0" y="0"/>
                  </a:lnTo>
                  <a:close/>
                  <a:moveTo>
                    <a:pt x="15" y="2558"/>
                  </a:moveTo>
                  <a:lnTo>
                    <a:pt x="8" y="2550"/>
                  </a:lnTo>
                  <a:lnTo>
                    <a:pt x="428" y="2550"/>
                  </a:lnTo>
                  <a:lnTo>
                    <a:pt x="420" y="2558"/>
                  </a:lnTo>
                  <a:lnTo>
                    <a:pt x="420" y="8"/>
                  </a:lnTo>
                  <a:lnTo>
                    <a:pt x="428" y="15"/>
                  </a:lnTo>
                  <a:lnTo>
                    <a:pt x="8" y="15"/>
                  </a:lnTo>
                  <a:lnTo>
                    <a:pt x="15" y="8"/>
                  </a:lnTo>
                  <a:lnTo>
                    <a:pt x="15" y="2558"/>
                  </a:lnTo>
                  <a:close/>
                </a:path>
              </a:pathLst>
            </a:custGeom>
            <a:solidFill>
              <a:srgbClr val="1275ED"/>
            </a:solidFill>
            <a:ln w="1">
              <a:solidFill>
                <a:srgbClr val="000000"/>
              </a:solidFill>
              <a:round/>
              <a:headEnd/>
              <a:tailEnd/>
            </a:ln>
          </p:spPr>
          <p:txBody>
            <a:bodyPr/>
            <a:lstStyle/>
            <a:p>
              <a:endParaRPr lang="en-US"/>
            </a:p>
          </p:txBody>
        </p:sp>
        <p:sp>
          <p:nvSpPr>
            <p:cNvPr id="15369" name="Rectangle 49"/>
            <p:cNvSpPr>
              <a:spLocks noChangeArrowheads="1"/>
            </p:cNvSpPr>
            <p:nvPr/>
          </p:nvSpPr>
          <p:spPr bwMode="auto">
            <a:xfrm>
              <a:off x="1035138" y="4578021"/>
              <a:ext cx="226437" cy="768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70" name="Freeform 48"/>
            <p:cNvSpPr>
              <a:spLocks noEditPoints="1"/>
            </p:cNvSpPr>
            <p:nvPr/>
          </p:nvSpPr>
          <p:spPr bwMode="auto">
            <a:xfrm>
              <a:off x="1030825" y="4573257"/>
              <a:ext cx="234524" cy="777108"/>
            </a:xfrm>
            <a:custGeom>
              <a:avLst/>
              <a:gdLst>
                <a:gd name="T0" fmla="*/ 0 w 435"/>
                <a:gd name="T1" fmla="*/ 0 h 1305"/>
                <a:gd name="T2" fmla="*/ 2147483647 w 435"/>
                <a:gd name="T3" fmla="*/ 0 h 1305"/>
                <a:gd name="T4" fmla="*/ 2147483647 w 435"/>
                <a:gd name="T5" fmla="*/ 2147483647 h 1305"/>
                <a:gd name="T6" fmla="*/ 0 w 435"/>
                <a:gd name="T7" fmla="*/ 2147483647 h 1305"/>
                <a:gd name="T8" fmla="*/ 0 w 435"/>
                <a:gd name="T9" fmla="*/ 0 h 1305"/>
                <a:gd name="T10" fmla="*/ 2147483647 w 435"/>
                <a:gd name="T11" fmla="*/ 2147483647 h 1305"/>
                <a:gd name="T12" fmla="*/ 2147483647 w 435"/>
                <a:gd name="T13" fmla="*/ 2147483647 h 1305"/>
                <a:gd name="T14" fmla="*/ 2147483647 w 435"/>
                <a:gd name="T15" fmla="*/ 2147483647 h 1305"/>
                <a:gd name="T16" fmla="*/ 2147483647 w 435"/>
                <a:gd name="T17" fmla="*/ 2147483647 h 1305"/>
                <a:gd name="T18" fmla="*/ 2147483647 w 435"/>
                <a:gd name="T19" fmla="*/ 2147483647 h 1305"/>
                <a:gd name="T20" fmla="*/ 2147483647 w 435"/>
                <a:gd name="T21" fmla="*/ 2147483647 h 1305"/>
                <a:gd name="T22" fmla="*/ 2147483647 w 435"/>
                <a:gd name="T23" fmla="*/ 2147483647 h 1305"/>
                <a:gd name="T24" fmla="*/ 2147483647 w 435"/>
                <a:gd name="T25" fmla="*/ 2147483647 h 1305"/>
                <a:gd name="T26" fmla="*/ 2147483647 w 435"/>
                <a:gd name="T27" fmla="*/ 2147483647 h 1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5"/>
                <a:gd name="T43" fmla="*/ 0 h 1305"/>
                <a:gd name="T44" fmla="*/ 435 w 435"/>
                <a:gd name="T45" fmla="*/ 1305 h 13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5" h="1305">
                  <a:moveTo>
                    <a:pt x="0" y="0"/>
                  </a:moveTo>
                  <a:lnTo>
                    <a:pt x="435" y="0"/>
                  </a:lnTo>
                  <a:lnTo>
                    <a:pt x="435" y="1305"/>
                  </a:lnTo>
                  <a:lnTo>
                    <a:pt x="0" y="1305"/>
                  </a:lnTo>
                  <a:lnTo>
                    <a:pt x="0" y="0"/>
                  </a:lnTo>
                  <a:close/>
                  <a:moveTo>
                    <a:pt x="15" y="1298"/>
                  </a:moveTo>
                  <a:lnTo>
                    <a:pt x="8" y="1290"/>
                  </a:lnTo>
                  <a:lnTo>
                    <a:pt x="428" y="1290"/>
                  </a:lnTo>
                  <a:lnTo>
                    <a:pt x="420" y="1298"/>
                  </a:lnTo>
                  <a:lnTo>
                    <a:pt x="420" y="8"/>
                  </a:lnTo>
                  <a:lnTo>
                    <a:pt x="428" y="15"/>
                  </a:lnTo>
                  <a:lnTo>
                    <a:pt x="8" y="15"/>
                  </a:lnTo>
                  <a:lnTo>
                    <a:pt x="15" y="8"/>
                  </a:lnTo>
                  <a:lnTo>
                    <a:pt x="15" y="1298"/>
                  </a:lnTo>
                  <a:close/>
                </a:path>
              </a:pathLst>
            </a:custGeom>
            <a:solidFill>
              <a:srgbClr val="000000"/>
            </a:solidFill>
            <a:ln w="1">
              <a:solidFill>
                <a:srgbClr val="000000"/>
              </a:solidFill>
              <a:round/>
              <a:headEnd/>
              <a:tailEnd/>
            </a:ln>
          </p:spPr>
          <p:txBody>
            <a:bodyPr/>
            <a:lstStyle/>
            <a:p>
              <a:endParaRPr lang="en-US"/>
            </a:p>
          </p:txBody>
        </p:sp>
        <p:sp>
          <p:nvSpPr>
            <p:cNvPr id="15371" name="Rectangle 47"/>
            <p:cNvSpPr>
              <a:spLocks noChangeArrowheads="1"/>
            </p:cNvSpPr>
            <p:nvPr/>
          </p:nvSpPr>
          <p:spPr bwMode="auto">
            <a:xfrm>
              <a:off x="1585057" y="4560156"/>
              <a:ext cx="234524" cy="786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72" name="Freeform 46"/>
            <p:cNvSpPr>
              <a:spLocks noEditPoints="1"/>
            </p:cNvSpPr>
            <p:nvPr/>
          </p:nvSpPr>
          <p:spPr bwMode="auto">
            <a:xfrm>
              <a:off x="1580744" y="4555393"/>
              <a:ext cx="242611" cy="794972"/>
            </a:xfrm>
            <a:custGeom>
              <a:avLst/>
              <a:gdLst>
                <a:gd name="T0" fmla="*/ 0 w 450"/>
                <a:gd name="T1" fmla="*/ 0 h 1335"/>
                <a:gd name="T2" fmla="*/ 2147483647 w 450"/>
                <a:gd name="T3" fmla="*/ 0 h 1335"/>
                <a:gd name="T4" fmla="*/ 2147483647 w 450"/>
                <a:gd name="T5" fmla="*/ 2147483647 h 1335"/>
                <a:gd name="T6" fmla="*/ 0 w 450"/>
                <a:gd name="T7" fmla="*/ 2147483647 h 1335"/>
                <a:gd name="T8" fmla="*/ 0 w 450"/>
                <a:gd name="T9" fmla="*/ 0 h 1335"/>
                <a:gd name="T10" fmla="*/ 2147483647 w 450"/>
                <a:gd name="T11" fmla="*/ 2147483647 h 1335"/>
                <a:gd name="T12" fmla="*/ 2147483647 w 450"/>
                <a:gd name="T13" fmla="*/ 2147483647 h 1335"/>
                <a:gd name="T14" fmla="*/ 2147483647 w 450"/>
                <a:gd name="T15" fmla="*/ 2147483647 h 1335"/>
                <a:gd name="T16" fmla="*/ 2147483647 w 450"/>
                <a:gd name="T17" fmla="*/ 2147483647 h 1335"/>
                <a:gd name="T18" fmla="*/ 2147483647 w 450"/>
                <a:gd name="T19" fmla="*/ 2147483647 h 1335"/>
                <a:gd name="T20" fmla="*/ 2147483647 w 450"/>
                <a:gd name="T21" fmla="*/ 2147483647 h 1335"/>
                <a:gd name="T22" fmla="*/ 2147483647 w 450"/>
                <a:gd name="T23" fmla="*/ 2147483647 h 1335"/>
                <a:gd name="T24" fmla="*/ 2147483647 w 450"/>
                <a:gd name="T25" fmla="*/ 2147483647 h 1335"/>
                <a:gd name="T26" fmla="*/ 2147483647 w 450"/>
                <a:gd name="T27" fmla="*/ 2147483647 h 1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0"/>
                <a:gd name="T43" fmla="*/ 0 h 1335"/>
                <a:gd name="T44" fmla="*/ 450 w 450"/>
                <a:gd name="T45" fmla="*/ 1335 h 1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0" h="1335">
                  <a:moveTo>
                    <a:pt x="0" y="0"/>
                  </a:moveTo>
                  <a:lnTo>
                    <a:pt x="450" y="0"/>
                  </a:lnTo>
                  <a:lnTo>
                    <a:pt x="450" y="1335"/>
                  </a:lnTo>
                  <a:lnTo>
                    <a:pt x="0" y="1335"/>
                  </a:lnTo>
                  <a:lnTo>
                    <a:pt x="0" y="0"/>
                  </a:lnTo>
                  <a:close/>
                  <a:moveTo>
                    <a:pt x="15" y="1328"/>
                  </a:moveTo>
                  <a:lnTo>
                    <a:pt x="8" y="1320"/>
                  </a:lnTo>
                  <a:lnTo>
                    <a:pt x="443" y="1320"/>
                  </a:lnTo>
                  <a:lnTo>
                    <a:pt x="435" y="1328"/>
                  </a:lnTo>
                  <a:lnTo>
                    <a:pt x="435" y="8"/>
                  </a:lnTo>
                  <a:lnTo>
                    <a:pt x="443" y="15"/>
                  </a:lnTo>
                  <a:lnTo>
                    <a:pt x="8" y="15"/>
                  </a:lnTo>
                  <a:lnTo>
                    <a:pt x="15" y="8"/>
                  </a:lnTo>
                  <a:lnTo>
                    <a:pt x="15" y="1328"/>
                  </a:lnTo>
                  <a:close/>
                </a:path>
              </a:pathLst>
            </a:custGeom>
            <a:solidFill>
              <a:srgbClr val="000000"/>
            </a:solidFill>
            <a:ln w="1">
              <a:solidFill>
                <a:srgbClr val="000000"/>
              </a:solidFill>
              <a:round/>
              <a:headEnd/>
              <a:tailEnd/>
            </a:ln>
          </p:spPr>
          <p:txBody>
            <a:bodyPr/>
            <a:lstStyle/>
            <a:p>
              <a:endParaRPr lang="en-US"/>
            </a:p>
          </p:txBody>
        </p:sp>
        <p:sp>
          <p:nvSpPr>
            <p:cNvPr id="15373" name="Rectangle 45"/>
            <p:cNvSpPr>
              <a:spLocks noChangeArrowheads="1"/>
            </p:cNvSpPr>
            <p:nvPr/>
          </p:nvSpPr>
          <p:spPr bwMode="auto">
            <a:xfrm>
              <a:off x="2151150" y="4327917"/>
              <a:ext cx="226437" cy="1018279"/>
            </a:xfrm>
            <a:prstGeom prst="rect">
              <a:avLst/>
            </a:prstGeom>
            <a:solidFill>
              <a:srgbClr val="000000"/>
            </a:solidFill>
            <a:ln w="9525">
              <a:solidFill>
                <a:srgbClr val="000000"/>
              </a:solidFill>
              <a:miter lim="800000"/>
              <a:headEnd/>
              <a:tailEnd/>
            </a:ln>
          </p:spPr>
          <p:txBody>
            <a:bodyPr/>
            <a:lstStyle/>
            <a:p>
              <a:endParaRPr lang="en-US"/>
            </a:p>
          </p:txBody>
        </p:sp>
        <p:sp>
          <p:nvSpPr>
            <p:cNvPr id="15374" name="Freeform 44"/>
            <p:cNvSpPr>
              <a:spLocks noEditPoints="1"/>
            </p:cNvSpPr>
            <p:nvPr/>
          </p:nvSpPr>
          <p:spPr bwMode="auto">
            <a:xfrm>
              <a:off x="2146836" y="4323154"/>
              <a:ext cx="234524" cy="1027211"/>
            </a:xfrm>
            <a:custGeom>
              <a:avLst/>
              <a:gdLst>
                <a:gd name="T0" fmla="*/ 0 w 435"/>
                <a:gd name="T1" fmla="*/ 0 h 1725"/>
                <a:gd name="T2" fmla="*/ 2147483647 w 435"/>
                <a:gd name="T3" fmla="*/ 0 h 1725"/>
                <a:gd name="T4" fmla="*/ 2147483647 w 435"/>
                <a:gd name="T5" fmla="*/ 2147483647 h 1725"/>
                <a:gd name="T6" fmla="*/ 0 w 435"/>
                <a:gd name="T7" fmla="*/ 2147483647 h 1725"/>
                <a:gd name="T8" fmla="*/ 0 w 435"/>
                <a:gd name="T9" fmla="*/ 0 h 1725"/>
                <a:gd name="T10" fmla="*/ 2147483647 w 435"/>
                <a:gd name="T11" fmla="*/ 2147483647 h 1725"/>
                <a:gd name="T12" fmla="*/ 2147483647 w 435"/>
                <a:gd name="T13" fmla="*/ 2147483647 h 1725"/>
                <a:gd name="T14" fmla="*/ 2147483647 w 435"/>
                <a:gd name="T15" fmla="*/ 2147483647 h 1725"/>
                <a:gd name="T16" fmla="*/ 2147483647 w 435"/>
                <a:gd name="T17" fmla="*/ 2147483647 h 1725"/>
                <a:gd name="T18" fmla="*/ 2147483647 w 435"/>
                <a:gd name="T19" fmla="*/ 2147483647 h 1725"/>
                <a:gd name="T20" fmla="*/ 2147483647 w 435"/>
                <a:gd name="T21" fmla="*/ 2147483647 h 1725"/>
                <a:gd name="T22" fmla="*/ 2147483647 w 435"/>
                <a:gd name="T23" fmla="*/ 2147483647 h 1725"/>
                <a:gd name="T24" fmla="*/ 2147483647 w 435"/>
                <a:gd name="T25" fmla="*/ 2147483647 h 1725"/>
                <a:gd name="T26" fmla="*/ 2147483647 w 435"/>
                <a:gd name="T27" fmla="*/ 2147483647 h 17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5"/>
                <a:gd name="T43" fmla="*/ 0 h 1725"/>
                <a:gd name="T44" fmla="*/ 435 w 435"/>
                <a:gd name="T45" fmla="*/ 1725 h 17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5" h="1725">
                  <a:moveTo>
                    <a:pt x="0" y="0"/>
                  </a:moveTo>
                  <a:lnTo>
                    <a:pt x="435" y="0"/>
                  </a:lnTo>
                  <a:lnTo>
                    <a:pt x="435" y="1725"/>
                  </a:lnTo>
                  <a:lnTo>
                    <a:pt x="0" y="1725"/>
                  </a:lnTo>
                  <a:lnTo>
                    <a:pt x="0" y="0"/>
                  </a:lnTo>
                  <a:close/>
                  <a:moveTo>
                    <a:pt x="15" y="1718"/>
                  </a:moveTo>
                  <a:lnTo>
                    <a:pt x="8" y="1710"/>
                  </a:lnTo>
                  <a:lnTo>
                    <a:pt x="428" y="1710"/>
                  </a:lnTo>
                  <a:lnTo>
                    <a:pt x="420" y="1718"/>
                  </a:lnTo>
                  <a:lnTo>
                    <a:pt x="420" y="8"/>
                  </a:lnTo>
                  <a:lnTo>
                    <a:pt x="428" y="15"/>
                  </a:lnTo>
                  <a:lnTo>
                    <a:pt x="8" y="15"/>
                  </a:lnTo>
                  <a:lnTo>
                    <a:pt x="15" y="8"/>
                  </a:lnTo>
                  <a:lnTo>
                    <a:pt x="15" y="1718"/>
                  </a:lnTo>
                  <a:close/>
                </a:path>
              </a:pathLst>
            </a:custGeom>
            <a:solidFill>
              <a:srgbClr val="000000"/>
            </a:solidFill>
            <a:ln w="1">
              <a:solidFill>
                <a:srgbClr val="000000"/>
              </a:solidFill>
              <a:round/>
              <a:headEnd/>
              <a:tailEnd/>
            </a:ln>
          </p:spPr>
          <p:txBody>
            <a:bodyPr/>
            <a:lstStyle/>
            <a:p>
              <a:endParaRPr lang="en-US"/>
            </a:p>
          </p:txBody>
        </p:sp>
        <p:sp>
          <p:nvSpPr>
            <p:cNvPr id="15375" name="Rectangle 43"/>
            <p:cNvSpPr>
              <a:spLocks noChangeArrowheads="1"/>
            </p:cNvSpPr>
            <p:nvPr/>
          </p:nvSpPr>
          <p:spPr bwMode="auto">
            <a:xfrm>
              <a:off x="2709155" y="4363646"/>
              <a:ext cx="218350" cy="982550"/>
            </a:xfrm>
            <a:prstGeom prst="rect">
              <a:avLst/>
            </a:prstGeom>
            <a:solidFill>
              <a:srgbClr val="000000"/>
            </a:solidFill>
            <a:ln w="9525">
              <a:solidFill>
                <a:srgbClr val="000000"/>
              </a:solidFill>
              <a:miter lim="800000"/>
              <a:headEnd/>
              <a:tailEnd/>
            </a:ln>
          </p:spPr>
          <p:txBody>
            <a:bodyPr/>
            <a:lstStyle/>
            <a:p>
              <a:endParaRPr lang="en-US"/>
            </a:p>
          </p:txBody>
        </p:sp>
        <p:sp>
          <p:nvSpPr>
            <p:cNvPr id="15376" name="Freeform 42"/>
            <p:cNvSpPr>
              <a:spLocks noEditPoints="1"/>
            </p:cNvSpPr>
            <p:nvPr/>
          </p:nvSpPr>
          <p:spPr bwMode="auto">
            <a:xfrm>
              <a:off x="2704842" y="4358883"/>
              <a:ext cx="226437" cy="991482"/>
            </a:xfrm>
            <a:custGeom>
              <a:avLst/>
              <a:gdLst>
                <a:gd name="T0" fmla="*/ 0 w 420"/>
                <a:gd name="T1" fmla="*/ 0 h 1665"/>
                <a:gd name="T2" fmla="*/ 2147483647 w 420"/>
                <a:gd name="T3" fmla="*/ 0 h 1665"/>
                <a:gd name="T4" fmla="*/ 2147483647 w 420"/>
                <a:gd name="T5" fmla="*/ 2147483647 h 1665"/>
                <a:gd name="T6" fmla="*/ 0 w 420"/>
                <a:gd name="T7" fmla="*/ 2147483647 h 1665"/>
                <a:gd name="T8" fmla="*/ 0 w 420"/>
                <a:gd name="T9" fmla="*/ 0 h 1665"/>
                <a:gd name="T10" fmla="*/ 2147483647 w 420"/>
                <a:gd name="T11" fmla="*/ 2147483647 h 1665"/>
                <a:gd name="T12" fmla="*/ 2147483647 w 420"/>
                <a:gd name="T13" fmla="*/ 2147483647 h 1665"/>
                <a:gd name="T14" fmla="*/ 2147483647 w 420"/>
                <a:gd name="T15" fmla="*/ 2147483647 h 1665"/>
                <a:gd name="T16" fmla="*/ 2147483647 w 420"/>
                <a:gd name="T17" fmla="*/ 2147483647 h 1665"/>
                <a:gd name="T18" fmla="*/ 2147483647 w 420"/>
                <a:gd name="T19" fmla="*/ 2147483647 h 1665"/>
                <a:gd name="T20" fmla="*/ 2147483647 w 420"/>
                <a:gd name="T21" fmla="*/ 2147483647 h 1665"/>
                <a:gd name="T22" fmla="*/ 2147483647 w 420"/>
                <a:gd name="T23" fmla="*/ 2147483647 h 1665"/>
                <a:gd name="T24" fmla="*/ 2147483647 w 420"/>
                <a:gd name="T25" fmla="*/ 2147483647 h 1665"/>
                <a:gd name="T26" fmla="*/ 2147483647 w 420"/>
                <a:gd name="T27" fmla="*/ 2147483647 h 1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0"/>
                <a:gd name="T43" fmla="*/ 0 h 1665"/>
                <a:gd name="T44" fmla="*/ 420 w 420"/>
                <a:gd name="T45" fmla="*/ 1665 h 1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0" h="1665">
                  <a:moveTo>
                    <a:pt x="0" y="0"/>
                  </a:moveTo>
                  <a:lnTo>
                    <a:pt x="420" y="0"/>
                  </a:lnTo>
                  <a:lnTo>
                    <a:pt x="420" y="1665"/>
                  </a:lnTo>
                  <a:lnTo>
                    <a:pt x="0" y="1665"/>
                  </a:lnTo>
                  <a:lnTo>
                    <a:pt x="0" y="0"/>
                  </a:lnTo>
                  <a:close/>
                  <a:moveTo>
                    <a:pt x="15" y="1658"/>
                  </a:moveTo>
                  <a:lnTo>
                    <a:pt x="8" y="1650"/>
                  </a:lnTo>
                  <a:lnTo>
                    <a:pt x="413" y="1650"/>
                  </a:lnTo>
                  <a:lnTo>
                    <a:pt x="405" y="1658"/>
                  </a:lnTo>
                  <a:lnTo>
                    <a:pt x="405" y="8"/>
                  </a:lnTo>
                  <a:lnTo>
                    <a:pt x="413" y="15"/>
                  </a:lnTo>
                  <a:lnTo>
                    <a:pt x="8" y="15"/>
                  </a:lnTo>
                  <a:lnTo>
                    <a:pt x="15" y="8"/>
                  </a:lnTo>
                  <a:lnTo>
                    <a:pt x="15" y="1658"/>
                  </a:lnTo>
                  <a:close/>
                </a:path>
              </a:pathLst>
            </a:custGeom>
            <a:solidFill>
              <a:srgbClr val="000000"/>
            </a:solidFill>
            <a:ln w="1">
              <a:solidFill>
                <a:srgbClr val="000000"/>
              </a:solidFill>
              <a:round/>
              <a:headEnd/>
              <a:tailEnd/>
            </a:ln>
          </p:spPr>
          <p:txBody>
            <a:bodyPr/>
            <a:lstStyle/>
            <a:p>
              <a:endParaRPr lang="en-US"/>
            </a:p>
          </p:txBody>
        </p:sp>
        <p:sp>
          <p:nvSpPr>
            <p:cNvPr id="15377" name="Rectangle 41"/>
            <p:cNvSpPr>
              <a:spLocks noChangeArrowheads="1"/>
            </p:cNvSpPr>
            <p:nvPr/>
          </p:nvSpPr>
          <p:spPr bwMode="auto">
            <a:xfrm>
              <a:off x="3259074" y="4185001"/>
              <a:ext cx="226437" cy="1161195"/>
            </a:xfrm>
            <a:prstGeom prst="rect">
              <a:avLst/>
            </a:prstGeom>
            <a:solidFill>
              <a:srgbClr val="000000"/>
            </a:solidFill>
            <a:ln w="9525">
              <a:solidFill>
                <a:srgbClr val="000000"/>
              </a:solidFill>
              <a:miter lim="800000"/>
              <a:headEnd/>
              <a:tailEnd/>
            </a:ln>
          </p:spPr>
          <p:txBody>
            <a:bodyPr/>
            <a:lstStyle/>
            <a:p>
              <a:endParaRPr lang="en-US"/>
            </a:p>
          </p:txBody>
        </p:sp>
        <p:sp>
          <p:nvSpPr>
            <p:cNvPr id="15378" name="Freeform 40"/>
            <p:cNvSpPr>
              <a:spLocks noEditPoints="1"/>
            </p:cNvSpPr>
            <p:nvPr/>
          </p:nvSpPr>
          <p:spPr bwMode="auto">
            <a:xfrm>
              <a:off x="3254761" y="4180237"/>
              <a:ext cx="234524" cy="1170128"/>
            </a:xfrm>
            <a:custGeom>
              <a:avLst/>
              <a:gdLst>
                <a:gd name="T0" fmla="*/ 0 w 435"/>
                <a:gd name="T1" fmla="*/ 0 h 1965"/>
                <a:gd name="T2" fmla="*/ 2147483647 w 435"/>
                <a:gd name="T3" fmla="*/ 0 h 1965"/>
                <a:gd name="T4" fmla="*/ 2147483647 w 435"/>
                <a:gd name="T5" fmla="*/ 2147483647 h 1965"/>
                <a:gd name="T6" fmla="*/ 0 w 435"/>
                <a:gd name="T7" fmla="*/ 2147483647 h 1965"/>
                <a:gd name="T8" fmla="*/ 0 w 435"/>
                <a:gd name="T9" fmla="*/ 0 h 1965"/>
                <a:gd name="T10" fmla="*/ 2147483647 w 435"/>
                <a:gd name="T11" fmla="*/ 2147483647 h 1965"/>
                <a:gd name="T12" fmla="*/ 2147483647 w 435"/>
                <a:gd name="T13" fmla="*/ 2147483647 h 1965"/>
                <a:gd name="T14" fmla="*/ 2147483647 w 435"/>
                <a:gd name="T15" fmla="*/ 2147483647 h 1965"/>
                <a:gd name="T16" fmla="*/ 2147483647 w 435"/>
                <a:gd name="T17" fmla="*/ 2147483647 h 1965"/>
                <a:gd name="T18" fmla="*/ 2147483647 w 435"/>
                <a:gd name="T19" fmla="*/ 2147483647 h 1965"/>
                <a:gd name="T20" fmla="*/ 2147483647 w 435"/>
                <a:gd name="T21" fmla="*/ 2147483647 h 1965"/>
                <a:gd name="T22" fmla="*/ 2147483647 w 435"/>
                <a:gd name="T23" fmla="*/ 2147483647 h 1965"/>
                <a:gd name="T24" fmla="*/ 2147483647 w 435"/>
                <a:gd name="T25" fmla="*/ 2147483647 h 1965"/>
                <a:gd name="T26" fmla="*/ 2147483647 w 435"/>
                <a:gd name="T27" fmla="*/ 2147483647 h 19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5"/>
                <a:gd name="T43" fmla="*/ 0 h 1965"/>
                <a:gd name="T44" fmla="*/ 435 w 435"/>
                <a:gd name="T45" fmla="*/ 1965 h 19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5" h="1965">
                  <a:moveTo>
                    <a:pt x="0" y="0"/>
                  </a:moveTo>
                  <a:lnTo>
                    <a:pt x="435" y="0"/>
                  </a:lnTo>
                  <a:lnTo>
                    <a:pt x="435" y="1965"/>
                  </a:lnTo>
                  <a:lnTo>
                    <a:pt x="0" y="1965"/>
                  </a:lnTo>
                  <a:lnTo>
                    <a:pt x="0" y="0"/>
                  </a:lnTo>
                  <a:close/>
                  <a:moveTo>
                    <a:pt x="15" y="1958"/>
                  </a:moveTo>
                  <a:lnTo>
                    <a:pt x="8" y="1950"/>
                  </a:lnTo>
                  <a:lnTo>
                    <a:pt x="428" y="1950"/>
                  </a:lnTo>
                  <a:lnTo>
                    <a:pt x="420" y="1958"/>
                  </a:lnTo>
                  <a:lnTo>
                    <a:pt x="420" y="8"/>
                  </a:lnTo>
                  <a:lnTo>
                    <a:pt x="428" y="15"/>
                  </a:lnTo>
                  <a:lnTo>
                    <a:pt x="8" y="15"/>
                  </a:lnTo>
                  <a:lnTo>
                    <a:pt x="15" y="8"/>
                  </a:lnTo>
                  <a:lnTo>
                    <a:pt x="15" y="1958"/>
                  </a:lnTo>
                  <a:close/>
                </a:path>
              </a:pathLst>
            </a:custGeom>
            <a:solidFill>
              <a:srgbClr val="000000"/>
            </a:solidFill>
            <a:ln w="1">
              <a:solidFill>
                <a:srgbClr val="000000"/>
              </a:solidFill>
              <a:round/>
              <a:headEnd/>
              <a:tailEnd/>
            </a:ln>
          </p:spPr>
          <p:txBody>
            <a:bodyPr/>
            <a:lstStyle/>
            <a:p>
              <a:endParaRPr lang="en-US"/>
            </a:p>
          </p:txBody>
        </p:sp>
        <p:sp>
          <p:nvSpPr>
            <p:cNvPr id="15379" name="Rectangle 39"/>
            <p:cNvSpPr>
              <a:spLocks noChangeArrowheads="1"/>
            </p:cNvSpPr>
            <p:nvPr/>
          </p:nvSpPr>
          <p:spPr bwMode="auto">
            <a:xfrm>
              <a:off x="3752383" y="3550810"/>
              <a:ext cx="226437" cy="17864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80" name="Freeform 38"/>
            <p:cNvSpPr>
              <a:spLocks noEditPoints="1"/>
            </p:cNvSpPr>
            <p:nvPr/>
          </p:nvSpPr>
          <p:spPr bwMode="auto">
            <a:xfrm>
              <a:off x="3748070" y="3546046"/>
              <a:ext cx="234524" cy="1795387"/>
            </a:xfrm>
            <a:custGeom>
              <a:avLst/>
              <a:gdLst>
                <a:gd name="T0" fmla="*/ 0 w 435"/>
                <a:gd name="T1" fmla="*/ 0 h 3015"/>
                <a:gd name="T2" fmla="*/ 2147483647 w 435"/>
                <a:gd name="T3" fmla="*/ 0 h 3015"/>
                <a:gd name="T4" fmla="*/ 2147483647 w 435"/>
                <a:gd name="T5" fmla="*/ 2147483647 h 3015"/>
                <a:gd name="T6" fmla="*/ 0 w 435"/>
                <a:gd name="T7" fmla="*/ 2147483647 h 3015"/>
                <a:gd name="T8" fmla="*/ 0 w 435"/>
                <a:gd name="T9" fmla="*/ 0 h 3015"/>
                <a:gd name="T10" fmla="*/ 2147483647 w 435"/>
                <a:gd name="T11" fmla="*/ 2147483647 h 3015"/>
                <a:gd name="T12" fmla="*/ 2147483647 w 435"/>
                <a:gd name="T13" fmla="*/ 2147483647 h 3015"/>
                <a:gd name="T14" fmla="*/ 2147483647 w 435"/>
                <a:gd name="T15" fmla="*/ 2147483647 h 3015"/>
                <a:gd name="T16" fmla="*/ 2147483647 w 435"/>
                <a:gd name="T17" fmla="*/ 2147483647 h 3015"/>
                <a:gd name="T18" fmla="*/ 2147483647 w 435"/>
                <a:gd name="T19" fmla="*/ 2147483647 h 3015"/>
                <a:gd name="T20" fmla="*/ 2147483647 w 435"/>
                <a:gd name="T21" fmla="*/ 2147483647 h 3015"/>
                <a:gd name="T22" fmla="*/ 2147483647 w 435"/>
                <a:gd name="T23" fmla="*/ 2147483647 h 3015"/>
                <a:gd name="T24" fmla="*/ 2147483647 w 435"/>
                <a:gd name="T25" fmla="*/ 2147483647 h 3015"/>
                <a:gd name="T26" fmla="*/ 2147483647 w 435"/>
                <a:gd name="T27" fmla="*/ 2147483647 h 30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5"/>
                <a:gd name="T43" fmla="*/ 0 h 3015"/>
                <a:gd name="T44" fmla="*/ 435 w 435"/>
                <a:gd name="T45" fmla="*/ 3015 h 30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5" h="3015">
                  <a:moveTo>
                    <a:pt x="0" y="0"/>
                  </a:moveTo>
                  <a:lnTo>
                    <a:pt x="435" y="0"/>
                  </a:lnTo>
                  <a:lnTo>
                    <a:pt x="435" y="3015"/>
                  </a:lnTo>
                  <a:lnTo>
                    <a:pt x="0" y="3015"/>
                  </a:lnTo>
                  <a:lnTo>
                    <a:pt x="0" y="0"/>
                  </a:lnTo>
                  <a:close/>
                  <a:moveTo>
                    <a:pt x="15" y="3008"/>
                  </a:moveTo>
                  <a:lnTo>
                    <a:pt x="8" y="3000"/>
                  </a:lnTo>
                  <a:lnTo>
                    <a:pt x="428" y="3000"/>
                  </a:lnTo>
                  <a:lnTo>
                    <a:pt x="420" y="3008"/>
                  </a:lnTo>
                  <a:lnTo>
                    <a:pt x="420" y="8"/>
                  </a:lnTo>
                  <a:lnTo>
                    <a:pt x="428" y="15"/>
                  </a:lnTo>
                  <a:lnTo>
                    <a:pt x="8" y="15"/>
                  </a:lnTo>
                  <a:lnTo>
                    <a:pt x="15" y="8"/>
                  </a:lnTo>
                  <a:lnTo>
                    <a:pt x="15" y="3008"/>
                  </a:lnTo>
                  <a:close/>
                </a:path>
              </a:pathLst>
            </a:custGeom>
            <a:solidFill>
              <a:srgbClr val="000000"/>
            </a:solidFill>
            <a:ln w="1">
              <a:solidFill>
                <a:srgbClr val="000000"/>
              </a:solidFill>
              <a:round/>
              <a:headEnd/>
              <a:tailEnd/>
            </a:ln>
          </p:spPr>
          <p:txBody>
            <a:bodyPr/>
            <a:lstStyle/>
            <a:p>
              <a:endParaRPr lang="en-US"/>
            </a:p>
          </p:txBody>
        </p:sp>
        <p:sp>
          <p:nvSpPr>
            <p:cNvPr id="15381" name="Rectangle 37"/>
            <p:cNvSpPr>
              <a:spLocks noChangeArrowheads="1"/>
            </p:cNvSpPr>
            <p:nvPr/>
          </p:nvSpPr>
          <p:spPr bwMode="auto">
            <a:xfrm>
              <a:off x="869085" y="2791567"/>
              <a:ext cx="8087" cy="2554630"/>
            </a:xfrm>
            <a:prstGeom prst="rect">
              <a:avLst/>
            </a:prstGeom>
            <a:solidFill>
              <a:srgbClr val="000000"/>
            </a:solidFill>
            <a:ln w="1">
              <a:solidFill>
                <a:srgbClr val="000000"/>
              </a:solidFill>
              <a:round/>
              <a:headEnd/>
              <a:tailEnd/>
            </a:ln>
          </p:spPr>
          <p:txBody>
            <a:bodyPr/>
            <a:lstStyle/>
            <a:p>
              <a:endParaRPr lang="en-US"/>
            </a:p>
          </p:txBody>
        </p:sp>
        <p:sp>
          <p:nvSpPr>
            <p:cNvPr id="15382" name="Freeform 36"/>
            <p:cNvSpPr>
              <a:spLocks/>
            </p:cNvSpPr>
            <p:nvPr/>
          </p:nvSpPr>
          <p:spPr bwMode="auto">
            <a:xfrm>
              <a:off x="816249" y="5342028"/>
              <a:ext cx="58227" cy="17269"/>
            </a:xfrm>
            <a:custGeom>
              <a:avLst/>
              <a:gdLst>
                <a:gd name="T0" fmla="*/ 2147483647 w 108"/>
                <a:gd name="T1" fmla="*/ 0 h 29"/>
                <a:gd name="T2" fmla="*/ 2147483647 w 108"/>
                <a:gd name="T3" fmla="*/ 2147483647 h 29"/>
                <a:gd name="T4" fmla="*/ 2147483647 w 108"/>
                <a:gd name="T5" fmla="*/ 2147483647 h 29"/>
                <a:gd name="T6" fmla="*/ 0 w 108"/>
                <a:gd name="T7" fmla="*/ 2147483647 h 29"/>
                <a:gd name="T8" fmla="*/ 2147483647 w 108"/>
                <a:gd name="T9" fmla="*/ 0 h 29"/>
                <a:gd name="T10" fmla="*/ 0 60000 65536"/>
                <a:gd name="T11" fmla="*/ 0 60000 65536"/>
                <a:gd name="T12" fmla="*/ 0 60000 65536"/>
                <a:gd name="T13" fmla="*/ 0 60000 65536"/>
                <a:gd name="T14" fmla="*/ 0 60000 65536"/>
                <a:gd name="T15" fmla="*/ 0 w 108"/>
                <a:gd name="T16" fmla="*/ 0 h 29"/>
                <a:gd name="T17" fmla="*/ 108 w 108"/>
                <a:gd name="T18" fmla="*/ 29 h 29"/>
              </a:gdLst>
              <a:ahLst/>
              <a:cxnLst>
                <a:cxn ang="T10">
                  <a:pos x="T0" y="T1"/>
                </a:cxn>
                <a:cxn ang="T11">
                  <a:pos x="T2" y="T3"/>
                </a:cxn>
                <a:cxn ang="T12">
                  <a:pos x="T4" y="T5"/>
                </a:cxn>
                <a:cxn ang="T13">
                  <a:pos x="T6" y="T7"/>
                </a:cxn>
                <a:cxn ang="T14">
                  <a:pos x="T8" y="T9"/>
                </a:cxn>
              </a:cxnLst>
              <a:rect l="T15" t="T16" r="T17" b="T18"/>
              <a:pathLst>
                <a:path w="108" h="29">
                  <a:moveTo>
                    <a:pt x="3" y="0"/>
                  </a:moveTo>
                  <a:lnTo>
                    <a:pt x="108" y="15"/>
                  </a:lnTo>
                  <a:lnTo>
                    <a:pt x="105" y="29"/>
                  </a:lnTo>
                  <a:lnTo>
                    <a:pt x="0" y="14"/>
                  </a:lnTo>
                  <a:lnTo>
                    <a:pt x="3" y="0"/>
                  </a:lnTo>
                  <a:close/>
                </a:path>
              </a:pathLst>
            </a:custGeom>
            <a:solidFill>
              <a:srgbClr val="000000"/>
            </a:solidFill>
            <a:ln w="1">
              <a:solidFill>
                <a:srgbClr val="000000"/>
              </a:solidFill>
              <a:round/>
              <a:headEnd/>
              <a:tailEnd/>
            </a:ln>
          </p:spPr>
          <p:txBody>
            <a:bodyPr/>
            <a:lstStyle/>
            <a:p>
              <a:endParaRPr lang="en-US"/>
            </a:p>
          </p:txBody>
        </p:sp>
        <p:sp>
          <p:nvSpPr>
            <p:cNvPr id="15383" name="Rectangle 35"/>
            <p:cNvSpPr>
              <a:spLocks noChangeArrowheads="1"/>
            </p:cNvSpPr>
            <p:nvPr/>
          </p:nvSpPr>
          <p:spPr bwMode="auto">
            <a:xfrm>
              <a:off x="816788" y="3644301"/>
              <a:ext cx="56609" cy="8932"/>
            </a:xfrm>
            <a:prstGeom prst="rect">
              <a:avLst/>
            </a:prstGeom>
            <a:solidFill>
              <a:srgbClr val="000000"/>
            </a:solidFill>
            <a:ln w="1">
              <a:solidFill>
                <a:srgbClr val="000000"/>
              </a:solidFill>
              <a:round/>
              <a:headEnd/>
              <a:tailEnd/>
            </a:ln>
          </p:spPr>
          <p:txBody>
            <a:bodyPr/>
            <a:lstStyle/>
            <a:p>
              <a:endParaRPr lang="en-US"/>
            </a:p>
          </p:txBody>
        </p:sp>
        <p:sp>
          <p:nvSpPr>
            <p:cNvPr id="15384" name="Freeform 33"/>
            <p:cNvSpPr>
              <a:spLocks/>
            </p:cNvSpPr>
            <p:nvPr/>
          </p:nvSpPr>
          <p:spPr bwMode="auto">
            <a:xfrm>
              <a:off x="873398" y="5332500"/>
              <a:ext cx="3897952" cy="26797"/>
            </a:xfrm>
            <a:custGeom>
              <a:avLst/>
              <a:gdLst>
                <a:gd name="T0" fmla="*/ 0 w 7230"/>
                <a:gd name="T1" fmla="*/ 2147483647 h 45"/>
                <a:gd name="T2" fmla="*/ 2147483647 w 7230"/>
                <a:gd name="T3" fmla="*/ 0 h 45"/>
                <a:gd name="T4" fmla="*/ 2147483647 w 7230"/>
                <a:gd name="T5" fmla="*/ 2147483647 h 45"/>
                <a:gd name="T6" fmla="*/ 2147483647 w 7230"/>
                <a:gd name="T7" fmla="*/ 2147483647 h 45"/>
                <a:gd name="T8" fmla="*/ 0 w 7230"/>
                <a:gd name="T9" fmla="*/ 2147483647 h 45"/>
                <a:gd name="T10" fmla="*/ 0 60000 65536"/>
                <a:gd name="T11" fmla="*/ 0 60000 65536"/>
                <a:gd name="T12" fmla="*/ 0 60000 65536"/>
                <a:gd name="T13" fmla="*/ 0 60000 65536"/>
                <a:gd name="T14" fmla="*/ 0 60000 65536"/>
                <a:gd name="T15" fmla="*/ 0 w 7230"/>
                <a:gd name="T16" fmla="*/ 0 h 45"/>
                <a:gd name="T17" fmla="*/ 7230 w 7230"/>
                <a:gd name="T18" fmla="*/ 45 h 45"/>
              </a:gdLst>
              <a:ahLst/>
              <a:cxnLst>
                <a:cxn ang="T10">
                  <a:pos x="T0" y="T1"/>
                </a:cxn>
                <a:cxn ang="T11">
                  <a:pos x="T2" y="T3"/>
                </a:cxn>
                <a:cxn ang="T12">
                  <a:pos x="T4" y="T5"/>
                </a:cxn>
                <a:cxn ang="T13">
                  <a:pos x="T6" y="T7"/>
                </a:cxn>
                <a:cxn ang="T14">
                  <a:pos x="T8" y="T9"/>
                </a:cxn>
              </a:cxnLst>
              <a:rect l="T15" t="T16" r="T17" b="T18"/>
              <a:pathLst>
                <a:path w="7230" h="45">
                  <a:moveTo>
                    <a:pt x="0" y="30"/>
                  </a:moveTo>
                  <a:lnTo>
                    <a:pt x="7230" y="0"/>
                  </a:lnTo>
                  <a:lnTo>
                    <a:pt x="7230" y="15"/>
                  </a:lnTo>
                  <a:lnTo>
                    <a:pt x="1" y="45"/>
                  </a:lnTo>
                  <a:lnTo>
                    <a:pt x="0" y="30"/>
                  </a:lnTo>
                  <a:close/>
                </a:path>
              </a:pathLst>
            </a:custGeom>
            <a:solidFill>
              <a:srgbClr val="000000"/>
            </a:solidFill>
            <a:ln w="1">
              <a:solidFill>
                <a:srgbClr val="000000"/>
              </a:solidFill>
              <a:round/>
              <a:headEnd/>
              <a:tailEnd/>
            </a:ln>
          </p:spPr>
          <p:txBody>
            <a:bodyPr/>
            <a:lstStyle/>
            <a:p>
              <a:endParaRPr lang="en-US"/>
            </a:p>
          </p:txBody>
        </p:sp>
        <p:sp>
          <p:nvSpPr>
            <p:cNvPr id="15385" name="Rectangle 32"/>
            <p:cNvSpPr>
              <a:spLocks noChangeArrowheads="1"/>
            </p:cNvSpPr>
            <p:nvPr/>
          </p:nvSpPr>
          <p:spPr bwMode="auto">
            <a:xfrm>
              <a:off x="869085" y="5346196"/>
              <a:ext cx="8087" cy="98255"/>
            </a:xfrm>
            <a:prstGeom prst="rect">
              <a:avLst/>
            </a:prstGeom>
            <a:solidFill>
              <a:srgbClr val="000000"/>
            </a:solidFill>
            <a:ln w="1">
              <a:solidFill>
                <a:srgbClr val="000000"/>
              </a:solidFill>
              <a:round/>
              <a:headEnd/>
              <a:tailEnd/>
            </a:ln>
          </p:spPr>
          <p:txBody>
            <a:bodyPr/>
            <a:lstStyle/>
            <a:p>
              <a:endParaRPr lang="en-US"/>
            </a:p>
          </p:txBody>
        </p:sp>
        <p:sp>
          <p:nvSpPr>
            <p:cNvPr id="15386" name="Rectangle 31"/>
            <p:cNvSpPr>
              <a:spLocks noChangeArrowheads="1"/>
            </p:cNvSpPr>
            <p:nvPr/>
          </p:nvSpPr>
          <p:spPr bwMode="auto">
            <a:xfrm>
              <a:off x="1427090" y="5346196"/>
              <a:ext cx="8087" cy="98255"/>
            </a:xfrm>
            <a:prstGeom prst="rect">
              <a:avLst/>
            </a:prstGeom>
            <a:solidFill>
              <a:srgbClr val="000000"/>
            </a:solidFill>
            <a:ln w="1">
              <a:solidFill>
                <a:srgbClr val="000000"/>
              </a:solidFill>
              <a:round/>
              <a:headEnd/>
              <a:tailEnd/>
            </a:ln>
          </p:spPr>
          <p:txBody>
            <a:bodyPr/>
            <a:lstStyle/>
            <a:p>
              <a:endParaRPr lang="en-US"/>
            </a:p>
          </p:txBody>
        </p:sp>
        <p:sp>
          <p:nvSpPr>
            <p:cNvPr id="15387" name="Rectangle 30"/>
            <p:cNvSpPr>
              <a:spLocks noChangeArrowheads="1"/>
            </p:cNvSpPr>
            <p:nvPr/>
          </p:nvSpPr>
          <p:spPr bwMode="auto">
            <a:xfrm>
              <a:off x="1985096" y="5346196"/>
              <a:ext cx="8087" cy="98255"/>
            </a:xfrm>
            <a:prstGeom prst="rect">
              <a:avLst/>
            </a:prstGeom>
            <a:solidFill>
              <a:srgbClr val="000000"/>
            </a:solidFill>
            <a:ln w="1">
              <a:solidFill>
                <a:srgbClr val="000000"/>
              </a:solidFill>
              <a:round/>
              <a:headEnd/>
              <a:tailEnd/>
            </a:ln>
          </p:spPr>
          <p:txBody>
            <a:bodyPr/>
            <a:lstStyle/>
            <a:p>
              <a:endParaRPr lang="en-US"/>
            </a:p>
          </p:txBody>
        </p:sp>
        <p:sp>
          <p:nvSpPr>
            <p:cNvPr id="15388" name="Rectangle 29"/>
            <p:cNvSpPr>
              <a:spLocks noChangeArrowheads="1"/>
            </p:cNvSpPr>
            <p:nvPr/>
          </p:nvSpPr>
          <p:spPr bwMode="auto">
            <a:xfrm>
              <a:off x="3093020" y="5346196"/>
              <a:ext cx="8087" cy="98255"/>
            </a:xfrm>
            <a:prstGeom prst="rect">
              <a:avLst/>
            </a:prstGeom>
            <a:solidFill>
              <a:srgbClr val="000000"/>
            </a:solidFill>
            <a:ln w="1">
              <a:solidFill>
                <a:srgbClr val="000000"/>
              </a:solidFill>
              <a:round/>
              <a:headEnd/>
              <a:tailEnd/>
            </a:ln>
          </p:spPr>
          <p:txBody>
            <a:bodyPr/>
            <a:lstStyle/>
            <a:p>
              <a:endParaRPr lang="en-US"/>
            </a:p>
          </p:txBody>
        </p:sp>
        <p:sp>
          <p:nvSpPr>
            <p:cNvPr id="15389" name="Rectangle 28"/>
            <p:cNvSpPr>
              <a:spLocks noChangeArrowheads="1"/>
            </p:cNvSpPr>
            <p:nvPr/>
          </p:nvSpPr>
          <p:spPr bwMode="auto">
            <a:xfrm>
              <a:off x="3651025" y="5346196"/>
              <a:ext cx="8087" cy="98255"/>
            </a:xfrm>
            <a:prstGeom prst="rect">
              <a:avLst/>
            </a:prstGeom>
            <a:solidFill>
              <a:srgbClr val="000000"/>
            </a:solidFill>
            <a:ln w="1">
              <a:solidFill>
                <a:srgbClr val="000000"/>
              </a:solidFill>
              <a:round/>
              <a:headEnd/>
              <a:tailEnd/>
            </a:ln>
          </p:spPr>
          <p:txBody>
            <a:bodyPr/>
            <a:lstStyle/>
            <a:p>
              <a:endParaRPr lang="en-US"/>
            </a:p>
          </p:txBody>
        </p:sp>
        <p:sp>
          <p:nvSpPr>
            <p:cNvPr id="15390" name="Rectangle 27"/>
            <p:cNvSpPr>
              <a:spLocks noChangeArrowheads="1"/>
            </p:cNvSpPr>
            <p:nvPr/>
          </p:nvSpPr>
          <p:spPr bwMode="auto">
            <a:xfrm>
              <a:off x="4767037" y="5346196"/>
              <a:ext cx="8087" cy="98255"/>
            </a:xfrm>
            <a:prstGeom prst="rect">
              <a:avLst/>
            </a:prstGeom>
            <a:solidFill>
              <a:srgbClr val="000000"/>
            </a:solidFill>
            <a:ln w="19050">
              <a:solidFill>
                <a:srgbClr val="000000"/>
              </a:solidFill>
              <a:round/>
              <a:headEnd/>
              <a:tailEnd/>
            </a:ln>
          </p:spPr>
          <p:txBody>
            <a:bodyPr/>
            <a:lstStyle/>
            <a:p>
              <a:endParaRPr lang="en-US"/>
            </a:p>
          </p:txBody>
        </p:sp>
        <p:sp>
          <p:nvSpPr>
            <p:cNvPr id="15391" name="Rectangle 26"/>
            <p:cNvSpPr>
              <a:spLocks noChangeArrowheads="1"/>
            </p:cNvSpPr>
            <p:nvPr/>
          </p:nvSpPr>
          <p:spPr bwMode="auto">
            <a:xfrm>
              <a:off x="499777" y="5196730"/>
              <a:ext cx="333186" cy="32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Arial" pitchFamily="34" charset="0"/>
                  <a:cs typeface="Times New Roman" pitchFamily="18" charset="0"/>
                </a:rPr>
                <a:t>0.1</a:t>
              </a:r>
              <a:endParaRPr lang="en-US">
                <a:cs typeface="Times New Roman" pitchFamily="18" charset="0"/>
              </a:endParaRPr>
            </a:p>
          </p:txBody>
        </p:sp>
        <p:sp>
          <p:nvSpPr>
            <p:cNvPr id="15392" name="Rectangle 25"/>
            <p:cNvSpPr>
              <a:spLocks noChangeArrowheads="1"/>
            </p:cNvSpPr>
            <p:nvPr/>
          </p:nvSpPr>
          <p:spPr bwMode="auto">
            <a:xfrm>
              <a:off x="648657" y="4419522"/>
              <a:ext cx="133167" cy="32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Arial" pitchFamily="34" charset="0"/>
                  <a:cs typeface="Times New Roman" pitchFamily="18" charset="0"/>
                </a:rPr>
                <a:t>1</a:t>
              </a:r>
              <a:endParaRPr lang="en-US">
                <a:cs typeface="Times New Roman" pitchFamily="18" charset="0"/>
              </a:endParaRPr>
            </a:p>
          </p:txBody>
        </p:sp>
        <p:sp>
          <p:nvSpPr>
            <p:cNvPr id="15393" name="Rectangle 24"/>
            <p:cNvSpPr>
              <a:spLocks noChangeArrowheads="1"/>
            </p:cNvSpPr>
            <p:nvPr/>
          </p:nvSpPr>
          <p:spPr bwMode="auto">
            <a:xfrm>
              <a:off x="538133" y="3485802"/>
              <a:ext cx="266333" cy="32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Arial" pitchFamily="34" charset="0"/>
                  <a:cs typeface="Times New Roman" pitchFamily="18" charset="0"/>
                </a:rPr>
                <a:t>10</a:t>
              </a:r>
              <a:endParaRPr lang="en-US">
                <a:cs typeface="Times New Roman" pitchFamily="18" charset="0"/>
              </a:endParaRPr>
            </a:p>
          </p:txBody>
        </p:sp>
        <p:sp>
          <p:nvSpPr>
            <p:cNvPr id="15394" name="Rectangle 23"/>
            <p:cNvSpPr>
              <a:spLocks noChangeArrowheads="1"/>
            </p:cNvSpPr>
            <p:nvPr/>
          </p:nvSpPr>
          <p:spPr bwMode="auto">
            <a:xfrm>
              <a:off x="386255" y="2644482"/>
              <a:ext cx="399500" cy="32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Arial" pitchFamily="34" charset="0"/>
                  <a:cs typeface="Times New Roman" pitchFamily="18" charset="0"/>
                </a:rPr>
                <a:t>100</a:t>
              </a:r>
              <a:endParaRPr lang="en-US">
                <a:cs typeface="Times New Roman" pitchFamily="18" charset="0"/>
              </a:endParaRPr>
            </a:p>
          </p:txBody>
        </p:sp>
        <p:sp>
          <p:nvSpPr>
            <p:cNvPr id="15395" name="Freeform 22"/>
            <p:cNvSpPr>
              <a:spLocks noEditPoints="1"/>
            </p:cNvSpPr>
            <p:nvPr/>
          </p:nvSpPr>
          <p:spPr bwMode="auto">
            <a:xfrm>
              <a:off x="807084" y="5567717"/>
              <a:ext cx="553692" cy="579407"/>
            </a:xfrm>
            <a:custGeom>
              <a:avLst/>
              <a:gdLst>
                <a:gd name="T0" fmla="*/ 2147483647 w 1095"/>
                <a:gd name="T1" fmla="*/ 2147483647 h 1038"/>
                <a:gd name="T2" fmla="*/ 2147483647 w 1095"/>
                <a:gd name="T3" fmla="*/ 2147483647 h 1038"/>
                <a:gd name="T4" fmla="*/ 2147483647 w 1095"/>
                <a:gd name="T5" fmla="*/ 2147483647 h 1038"/>
                <a:gd name="T6" fmla="*/ 2147483647 w 1095"/>
                <a:gd name="T7" fmla="*/ 2147483647 h 1038"/>
                <a:gd name="T8" fmla="*/ 2147483647 w 1095"/>
                <a:gd name="T9" fmla="*/ 2147483647 h 1038"/>
                <a:gd name="T10" fmla="*/ 2147483647 w 1095"/>
                <a:gd name="T11" fmla="*/ 2147483647 h 1038"/>
                <a:gd name="T12" fmla="*/ 2147483647 w 1095"/>
                <a:gd name="T13" fmla="*/ 2147483647 h 1038"/>
                <a:gd name="T14" fmla="*/ 2147483647 w 1095"/>
                <a:gd name="T15" fmla="*/ 2147483647 h 1038"/>
                <a:gd name="T16" fmla="*/ 2147483647 w 1095"/>
                <a:gd name="T17" fmla="*/ 2147483647 h 1038"/>
                <a:gd name="T18" fmla="*/ 2147483647 w 1095"/>
                <a:gd name="T19" fmla="*/ 2147483647 h 1038"/>
                <a:gd name="T20" fmla="*/ 2147483647 w 1095"/>
                <a:gd name="T21" fmla="*/ 2147483647 h 1038"/>
                <a:gd name="T22" fmla="*/ 2147483647 w 1095"/>
                <a:gd name="T23" fmla="*/ 2147483647 h 1038"/>
                <a:gd name="T24" fmla="*/ 2147483647 w 1095"/>
                <a:gd name="T25" fmla="*/ 2147483647 h 1038"/>
                <a:gd name="T26" fmla="*/ 2147483647 w 1095"/>
                <a:gd name="T27" fmla="*/ 2147483647 h 1038"/>
                <a:gd name="T28" fmla="*/ 2147483647 w 1095"/>
                <a:gd name="T29" fmla="*/ 2147483647 h 1038"/>
                <a:gd name="T30" fmla="*/ 2147483647 w 1095"/>
                <a:gd name="T31" fmla="*/ 2147483647 h 1038"/>
                <a:gd name="T32" fmla="*/ 2147483647 w 1095"/>
                <a:gd name="T33" fmla="*/ 2147483647 h 1038"/>
                <a:gd name="T34" fmla="*/ 2147483647 w 1095"/>
                <a:gd name="T35" fmla="*/ 2147483647 h 1038"/>
                <a:gd name="T36" fmla="*/ 2147483647 w 1095"/>
                <a:gd name="T37" fmla="*/ 2147483647 h 1038"/>
                <a:gd name="T38" fmla="*/ 2147483647 w 1095"/>
                <a:gd name="T39" fmla="*/ 2147483647 h 1038"/>
                <a:gd name="T40" fmla="*/ 2147483647 w 1095"/>
                <a:gd name="T41" fmla="*/ 2147483647 h 1038"/>
                <a:gd name="T42" fmla="*/ 2147483647 w 1095"/>
                <a:gd name="T43" fmla="*/ 2147483647 h 1038"/>
                <a:gd name="T44" fmla="*/ 2147483647 w 1095"/>
                <a:gd name="T45" fmla="*/ 2147483647 h 1038"/>
                <a:gd name="T46" fmla="*/ 2147483647 w 1095"/>
                <a:gd name="T47" fmla="*/ 2147483647 h 1038"/>
                <a:gd name="T48" fmla="*/ 2147483647 w 1095"/>
                <a:gd name="T49" fmla="*/ 2147483647 h 1038"/>
                <a:gd name="T50" fmla="*/ 2147483647 w 1095"/>
                <a:gd name="T51" fmla="*/ 2147483647 h 1038"/>
                <a:gd name="T52" fmla="*/ 2147483647 w 1095"/>
                <a:gd name="T53" fmla="*/ 2147483647 h 1038"/>
                <a:gd name="T54" fmla="*/ 2147483647 w 1095"/>
                <a:gd name="T55" fmla="*/ 2147483647 h 1038"/>
                <a:gd name="T56" fmla="*/ 2147483647 w 1095"/>
                <a:gd name="T57" fmla="*/ 2147483647 h 1038"/>
                <a:gd name="T58" fmla="*/ 2147483647 w 1095"/>
                <a:gd name="T59" fmla="*/ 2147483647 h 1038"/>
                <a:gd name="T60" fmla="*/ 2147483647 w 1095"/>
                <a:gd name="T61" fmla="*/ 2147483647 h 1038"/>
                <a:gd name="T62" fmla="*/ 2147483647 w 1095"/>
                <a:gd name="T63" fmla="*/ 2147483647 h 1038"/>
                <a:gd name="T64" fmla="*/ 2147483647 w 1095"/>
                <a:gd name="T65" fmla="*/ 2147483647 h 1038"/>
                <a:gd name="T66" fmla="*/ 2147483647 w 1095"/>
                <a:gd name="T67" fmla="*/ 2147483647 h 1038"/>
                <a:gd name="T68" fmla="*/ 2147483647 w 1095"/>
                <a:gd name="T69" fmla="*/ 2147483647 h 1038"/>
                <a:gd name="T70" fmla="*/ 2147483647 w 1095"/>
                <a:gd name="T71" fmla="*/ 2147483647 h 1038"/>
                <a:gd name="T72" fmla="*/ 2147483647 w 1095"/>
                <a:gd name="T73" fmla="*/ 2147483647 h 1038"/>
                <a:gd name="T74" fmla="*/ 2147483647 w 1095"/>
                <a:gd name="T75" fmla="*/ 2147483647 h 1038"/>
                <a:gd name="T76" fmla="*/ 2147483647 w 1095"/>
                <a:gd name="T77" fmla="*/ 2147483647 h 1038"/>
                <a:gd name="T78" fmla="*/ 2147483647 w 1095"/>
                <a:gd name="T79" fmla="*/ 2147483647 h 1038"/>
                <a:gd name="T80" fmla="*/ 2147483647 w 1095"/>
                <a:gd name="T81" fmla="*/ 2147483647 h 1038"/>
                <a:gd name="T82" fmla="*/ 2147483647 w 1095"/>
                <a:gd name="T83" fmla="*/ 2147483647 h 1038"/>
                <a:gd name="T84" fmla="*/ 2147483647 w 1095"/>
                <a:gd name="T85" fmla="*/ 2147483647 h 1038"/>
                <a:gd name="T86" fmla="*/ 2147483647 w 1095"/>
                <a:gd name="T87" fmla="*/ 2147483647 h 1038"/>
                <a:gd name="T88" fmla="*/ 2147483647 w 1095"/>
                <a:gd name="T89" fmla="*/ 2147483647 h 1038"/>
                <a:gd name="T90" fmla="*/ 2147483647 w 1095"/>
                <a:gd name="T91" fmla="*/ 2147483647 h 1038"/>
                <a:gd name="T92" fmla="*/ 2147483647 w 1095"/>
                <a:gd name="T93" fmla="*/ 2147483647 h 1038"/>
                <a:gd name="T94" fmla="*/ 2147483647 w 1095"/>
                <a:gd name="T95" fmla="*/ 2147483647 h 1038"/>
                <a:gd name="T96" fmla="*/ 2147483647 w 1095"/>
                <a:gd name="T97" fmla="*/ 2147483647 h 1038"/>
                <a:gd name="T98" fmla="*/ 2147483647 w 1095"/>
                <a:gd name="T99" fmla="*/ 2147483647 h 1038"/>
                <a:gd name="T100" fmla="*/ 2147483647 w 1095"/>
                <a:gd name="T101" fmla="*/ 2147483647 h 1038"/>
                <a:gd name="T102" fmla="*/ 2147483647 w 1095"/>
                <a:gd name="T103" fmla="*/ 2147483647 h 1038"/>
                <a:gd name="T104" fmla="*/ 2147483647 w 1095"/>
                <a:gd name="T105" fmla="*/ 2147483647 h 1038"/>
                <a:gd name="T106" fmla="*/ 2147483647 w 1095"/>
                <a:gd name="T107" fmla="*/ 2147483647 h 1038"/>
                <a:gd name="T108" fmla="*/ 2147483647 w 1095"/>
                <a:gd name="T109" fmla="*/ 2147483647 h 10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95"/>
                <a:gd name="T166" fmla="*/ 0 h 1038"/>
                <a:gd name="T167" fmla="*/ 1095 w 1095"/>
                <a:gd name="T168" fmla="*/ 1038 h 10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95" h="1038">
                  <a:moveTo>
                    <a:pt x="96" y="1010"/>
                  </a:moveTo>
                  <a:lnTo>
                    <a:pt x="119" y="984"/>
                  </a:lnTo>
                  <a:cubicBezTo>
                    <a:pt x="129" y="993"/>
                    <a:pt x="140" y="998"/>
                    <a:pt x="151" y="1000"/>
                  </a:cubicBezTo>
                  <a:cubicBezTo>
                    <a:pt x="161" y="1002"/>
                    <a:pt x="173" y="1000"/>
                    <a:pt x="185" y="995"/>
                  </a:cubicBezTo>
                  <a:cubicBezTo>
                    <a:pt x="198" y="990"/>
                    <a:pt x="210" y="982"/>
                    <a:pt x="221" y="971"/>
                  </a:cubicBezTo>
                  <a:cubicBezTo>
                    <a:pt x="231" y="962"/>
                    <a:pt x="238" y="951"/>
                    <a:pt x="242" y="941"/>
                  </a:cubicBezTo>
                  <a:cubicBezTo>
                    <a:pt x="247" y="931"/>
                    <a:pt x="249" y="921"/>
                    <a:pt x="247" y="912"/>
                  </a:cubicBezTo>
                  <a:cubicBezTo>
                    <a:pt x="246" y="904"/>
                    <a:pt x="242" y="896"/>
                    <a:pt x="236" y="890"/>
                  </a:cubicBezTo>
                  <a:cubicBezTo>
                    <a:pt x="230" y="884"/>
                    <a:pt x="223" y="880"/>
                    <a:pt x="215" y="879"/>
                  </a:cubicBezTo>
                  <a:cubicBezTo>
                    <a:pt x="207" y="878"/>
                    <a:pt x="197" y="880"/>
                    <a:pt x="186" y="885"/>
                  </a:cubicBezTo>
                  <a:cubicBezTo>
                    <a:pt x="179" y="889"/>
                    <a:pt x="164" y="897"/>
                    <a:pt x="142" y="911"/>
                  </a:cubicBezTo>
                  <a:cubicBezTo>
                    <a:pt x="120" y="924"/>
                    <a:pt x="103" y="933"/>
                    <a:pt x="92" y="936"/>
                  </a:cubicBezTo>
                  <a:cubicBezTo>
                    <a:pt x="78" y="940"/>
                    <a:pt x="65" y="941"/>
                    <a:pt x="53" y="939"/>
                  </a:cubicBezTo>
                  <a:cubicBezTo>
                    <a:pt x="41" y="936"/>
                    <a:pt x="31" y="930"/>
                    <a:pt x="22" y="921"/>
                  </a:cubicBezTo>
                  <a:cubicBezTo>
                    <a:pt x="12" y="911"/>
                    <a:pt x="6" y="900"/>
                    <a:pt x="3" y="885"/>
                  </a:cubicBezTo>
                  <a:cubicBezTo>
                    <a:pt x="0" y="871"/>
                    <a:pt x="2" y="857"/>
                    <a:pt x="8" y="842"/>
                  </a:cubicBezTo>
                  <a:cubicBezTo>
                    <a:pt x="14" y="826"/>
                    <a:pt x="24" y="812"/>
                    <a:pt x="37" y="799"/>
                  </a:cubicBezTo>
                  <a:cubicBezTo>
                    <a:pt x="51" y="785"/>
                    <a:pt x="67" y="775"/>
                    <a:pt x="82" y="768"/>
                  </a:cubicBezTo>
                  <a:cubicBezTo>
                    <a:pt x="98" y="762"/>
                    <a:pt x="113" y="760"/>
                    <a:pt x="128" y="763"/>
                  </a:cubicBezTo>
                  <a:cubicBezTo>
                    <a:pt x="143" y="766"/>
                    <a:pt x="156" y="773"/>
                    <a:pt x="168" y="784"/>
                  </a:cubicBezTo>
                  <a:lnTo>
                    <a:pt x="145" y="811"/>
                  </a:lnTo>
                  <a:cubicBezTo>
                    <a:pt x="132" y="800"/>
                    <a:pt x="118" y="795"/>
                    <a:pt x="104" y="796"/>
                  </a:cubicBezTo>
                  <a:cubicBezTo>
                    <a:pt x="90" y="798"/>
                    <a:pt x="76" y="806"/>
                    <a:pt x="61" y="821"/>
                  </a:cubicBezTo>
                  <a:cubicBezTo>
                    <a:pt x="45" y="836"/>
                    <a:pt x="37" y="851"/>
                    <a:pt x="35" y="863"/>
                  </a:cubicBezTo>
                  <a:cubicBezTo>
                    <a:pt x="34" y="876"/>
                    <a:pt x="37" y="887"/>
                    <a:pt x="45" y="895"/>
                  </a:cubicBezTo>
                  <a:cubicBezTo>
                    <a:pt x="52" y="902"/>
                    <a:pt x="61" y="905"/>
                    <a:pt x="70" y="904"/>
                  </a:cubicBezTo>
                  <a:cubicBezTo>
                    <a:pt x="80" y="904"/>
                    <a:pt x="97" y="896"/>
                    <a:pt x="123" y="880"/>
                  </a:cubicBezTo>
                  <a:cubicBezTo>
                    <a:pt x="148" y="863"/>
                    <a:pt x="167" y="853"/>
                    <a:pt x="178" y="849"/>
                  </a:cubicBezTo>
                  <a:cubicBezTo>
                    <a:pt x="195" y="843"/>
                    <a:pt x="210" y="841"/>
                    <a:pt x="223" y="844"/>
                  </a:cubicBezTo>
                  <a:cubicBezTo>
                    <a:pt x="236" y="846"/>
                    <a:pt x="248" y="853"/>
                    <a:pt x="259" y="863"/>
                  </a:cubicBezTo>
                  <a:cubicBezTo>
                    <a:pt x="269" y="874"/>
                    <a:pt x="276" y="886"/>
                    <a:pt x="279" y="901"/>
                  </a:cubicBezTo>
                  <a:cubicBezTo>
                    <a:pt x="282" y="916"/>
                    <a:pt x="281" y="932"/>
                    <a:pt x="275" y="948"/>
                  </a:cubicBezTo>
                  <a:cubicBezTo>
                    <a:pt x="269" y="964"/>
                    <a:pt x="259" y="979"/>
                    <a:pt x="245" y="993"/>
                  </a:cubicBezTo>
                  <a:cubicBezTo>
                    <a:pt x="228" y="1011"/>
                    <a:pt x="210" y="1023"/>
                    <a:pt x="193" y="1030"/>
                  </a:cubicBezTo>
                  <a:cubicBezTo>
                    <a:pt x="176" y="1037"/>
                    <a:pt x="159" y="1038"/>
                    <a:pt x="142" y="1035"/>
                  </a:cubicBezTo>
                  <a:cubicBezTo>
                    <a:pt x="125" y="1031"/>
                    <a:pt x="110" y="1023"/>
                    <a:pt x="96" y="1010"/>
                  </a:cubicBezTo>
                  <a:close/>
                  <a:moveTo>
                    <a:pt x="438" y="794"/>
                  </a:moveTo>
                  <a:lnTo>
                    <a:pt x="417" y="773"/>
                  </a:lnTo>
                  <a:cubicBezTo>
                    <a:pt x="422" y="800"/>
                    <a:pt x="415" y="823"/>
                    <a:pt x="396" y="842"/>
                  </a:cubicBezTo>
                  <a:cubicBezTo>
                    <a:pt x="388" y="850"/>
                    <a:pt x="379" y="856"/>
                    <a:pt x="368" y="860"/>
                  </a:cubicBezTo>
                  <a:cubicBezTo>
                    <a:pt x="358" y="864"/>
                    <a:pt x="349" y="866"/>
                    <a:pt x="340" y="864"/>
                  </a:cubicBezTo>
                  <a:cubicBezTo>
                    <a:pt x="332" y="863"/>
                    <a:pt x="324" y="859"/>
                    <a:pt x="315" y="854"/>
                  </a:cubicBezTo>
                  <a:cubicBezTo>
                    <a:pt x="310" y="850"/>
                    <a:pt x="302" y="843"/>
                    <a:pt x="292" y="833"/>
                  </a:cubicBezTo>
                  <a:lnTo>
                    <a:pt x="204" y="746"/>
                  </a:lnTo>
                  <a:lnTo>
                    <a:pt x="228" y="722"/>
                  </a:lnTo>
                  <a:lnTo>
                    <a:pt x="306" y="800"/>
                  </a:lnTo>
                  <a:cubicBezTo>
                    <a:pt x="319" y="813"/>
                    <a:pt x="328" y="820"/>
                    <a:pt x="333" y="824"/>
                  </a:cubicBezTo>
                  <a:cubicBezTo>
                    <a:pt x="341" y="829"/>
                    <a:pt x="349" y="830"/>
                    <a:pt x="357" y="829"/>
                  </a:cubicBezTo>
                  <a:cubicBezTo>
                    <a:pt x="366" y="828"/>
                    <a:pt x="373" y="824"/>
                    <a:pt x="381" y="816"/>
                  </a:cubicBezTo>
                  <a:cubicBezTo>
                    <a:pt x="388" y="809"/>
                    <a:pt x="393" y="801"/>
                    <a:pt x="395" y="791"/>
                  </a:cubicBezTo>
                  <a:cubicBezTo>
                    <a:pt x="398" y="781"/>
                    <a:pt x="397" y="771"/>
                    <a:pt x="394" y="762"/>
                  </a:cubicBezTo>
                  <a:cubicBezTo>
                    <a:pt x="390" y="753"/>
                    <a:pt x="382" y="743"/>
                    <a:pt x="370" y="731"/>
                  </a:cubicBezTo>
                  <a:lnTo>
                    <a:pt x="295" y="656"/>
                  </a:lnTo>
                  <a:lnTo>
                    <a:pt x="318" y="632"/>
                  </a:lnTo>
                  <a:lnTo>
                    <a:pt x="459" y="772"/>
                  </a:lnTo>
                  <a:lnTo>
                    <a:pt x="438" y="794"/>
                  </a:lnTo>
                  <a:close/>
                  <a:moveTo>
                    <a:pt x="533" y="596"/>
                  </a:moveTo>
                  <a:lnTo>
                    <a:pt x="560" y="575"/>
                  </a:lnTo>
                  <a:cubicBezTo>
                    <a:pt x="573" y="594"/>
                    <a:pt x="579" y="613"/>
                    <a:pt x="578" y="633"/>
                  </a:cubicBezTo>
                  <a:cubicBezTo>
                    <a:pt x="576" y="653"/>
                    <a:pt x="568" y="670"/>
                    <a:pt x="553" y="685"/>
                  </a:cubicBezTo>
                  <a:cubicBezTo>
                    <a:pt x="533" y="705"/>
                    <a:pt x="512" y="714"/>
                    <a:pt x="487" y="713"/>
                  </a:cubicBezTo>
                  <a:cubicBezTo>
                    <a:pt x="463" y="712"/>
                    <a:pt x="439" y="700"/>
                    <a:pt x="416" y="676"/>
                  </a:cubicBezTo>
                  <a:cubicBezTo>
                    <a:pt x="400" y="661"/>
                    <a:pt x="390" y="645"/>
                    <a:pt x="383" y="629"/>
                  </a:cubicBezTo>
                  <a:cubicBezTo>
                    <a:pt x="377" y="613"/>
                    <a:pt x="376" y="596"/>
                    <a:pt x="381" y="580"/>
                  </a:cubicBezTo>
                  <a:cubicBezTo>
                    <a:pt x="385" y="564"/>
                    <a:pt x="393" y="550"/>
                    <a:pt x="406" y="538"/>
                  </a:cubicBezTo>
                  <a:cubicBezTo>
                    <a:pt x="421" y="523"/>
                    <a:pt x="437" y="514"/>
                    <a:pt x="455" y="512"/>
                  </a:cubicBezTo>
                  <a:cubicBezTo>
                    <a:pt x="472" y="510"/>
                    <a:pt x="489" y="515"/>
                    <a:pt x="506" y="527"/>
                  </a:cubicBezTo>
                  <a:lnTo>
                    <a:pt x="487" y="553"/>
                  </a:lnTo>
                  <a:cubicBezTo>
                    <a:pt x="475" y="546"/>
                    <a:pt x="464" y="543"/>
                    <a:pt x="454" y="544"/>
                  </a:cubicBezTo>
                  <a:cubicBezTo>
                    <a:pt x="443" y="545"/>
                    <a:pt x="434" y="549"/>
                    <a:pt x="426" y="557"/>
                  </a:cubicBezTo>
                  <a:cubicBezTo>
                    <a:pt x="414" y="569"/>
                    <a:pt x="409" y="583"/>
                    <a:pt x="410" y="599"/>
                  </a:cubicBezTo>
                  <a:cubicBezTo>
                    <a:pt x="411" y="615"/>
                    <a:pt x="421" y="633"/>
                    <a:pt x="439" y="651"/>
                  </a:cubicBezTo>
                  <a:cubicBezTo>
                    <a:pt x="458" y="670"/>
                    <a:pt x="476" y="680"/>
                    <a:pt x="492" y="682"/>
                  </a:cubicBezTo>
                  <a:cubicBezTo>
                    <a:pt x="507" y="683"/>
                    <a:pt x="521" y="678"/>
                    <a:pt x="533" y="666"/>
                  </a:cubicBezTo>
                  <a:cubicBezTo>
                    <a:pt x="542" y="657"/>
                    <a:pt x="547" y="646"/>
                    <a:pt x="548" y="634"/>
                  </a:cubicBezTo>
                  <a:cubicBezTo>
                    <a:pt x="548" y="622"/>
                    <a:pt x="543" y="609"/>
                    <a:pt x="533" y="596"/>
                  </a:cubicBezTo>
                  <a:close/>
                  <a:moveTo>
                    <a:pt x="628" y="604"/>
                  </a:moveTo>
                  <a:lnTo>
                    <a:pt x="487" y="463"/>
                  </a:lnTo>
                  <a:lnTo>
                    <a:pt x="509" y="441"/>
                  </a:lnTo>
                  <a:lnTo>
                    <a:pt x="530" y="463"/>
                  </a:lnTo>
                  <a:cubicBezTo>
                    <a:pt x="526" y="447"/>
                    <a:pt x="524" y="435"/>
                    <a:pt x="526" y="428"/>
                  </a:cubicBezTo>
                  <a:cubicBezTo>
                    <a:pt x="527" y="420"/>
                    <a:pt x="531" y="413"/>
                    <a:pt x="536" y="408"/>
                  </a:cubicBezTo>
                  <a:cubicBezTo>
                    <a:pt x="544" y="400"/>
                    <a:pt x="555" y="394"/>
                    <a:pt x="568" y="391"/>
                  </a:cubicBezTo>
                  <a:lnTo>
                    <a:pt x="582" y="421"/>
                  </a:lnTo>
                  <a:cubicBezTo>
                    <a:pt x="573" y="423"/>
                    <a:pt x="566" y="428"/>
                    <a:pt x="560" y="433"/>
                  </a:cubicBezTo>
                  <a:cubicBezTo>
                    <a:pt x="554" y="439"/>
                    <a:pt x="551" y="445"/>
                    <a:pt x="550" y="452"/>
                  </a:cubicBezTo>
                  <a:cubicBezTo>
                    <a:pt x="549" y="459"/>
                    <a:pt x="551" y="467"/>
                    <a:pt x="554" y="474"/>
                  </a:cubicBezTo>
                  <a:cubicBezTo>
                    <a:pt x="560" y="485"/>
                    <a:pt x="568" y="496"/>
                    <a:pt x="578" y="506"/>
                  </a:cubicBezTo>
                  <a:lnTo>
                    <a:pt x="652" y="580"/>
                  </a:lnTo>
                  <a:lnTo>
                    <a:pt x="628" y="604"/>
                  </a:lnTo>
                  <a:close/>
                  <a:moveTo>
                    <a:pt x="640" y="451"/>
                  </a:moveTo>
                  <a:cubicBezTo>
                    <a:pt x="614" y="425"/>
                    <a:pt x="602" y="399"/>
                    <a:pt x="604" y="372"/>
                  </a:cubicBezTo>
                  <a:cubicBezTo>
                    <a:pt x="605" y="349"/>
                    <a:pt x="615" y="329"/>
                    <a:pt x="632" y="312"/>
                  </a:cubicBezTo>
                  <a:cubicBezTo>
                    <a:pt x="652" y="292"/>
                    <a:pt x="674" y="283"/>
                    <a:pt x="699" y="283"/>
                  </a:cubicBezTo>
                  <a:cubicBezTo>
                    <a:pt x="724" y="284"/>
                    <a:pt x="747" y="295"/>
                    <a:pt x="770" y="317"/>
                  </a:cubicBezTo>
                  <a:cubicBezTo>
                    <a:pt x="788" y="335"/>
                    <a:pt x="799" y="352"/>
                    <a:pt x="804" y="368"/>
                  </a:cubicBezTo>
                  <a:cubicBezTo>
                    <a:pt x="809" y="384"/>
                    <a:pt x="809" y="400"/>
                    <a:pt x="805" y="416"/>
                  </a:cubicBezTo>
                  <a:cubicBezTo>
                    <a:pt x="800" y="432"/>
                    <a:pt x="792" y="447"/>
                    <a:pt x="779" y="459"/>
                  </a:cubicBezTo>
                  <a:cubicBezTo>
                    <a:pt x="760" y="479"/>
                    <a:pt x="737" y="488"/>
                    <a:pt x="713" y="488"/>
                  </a:cubicBezTo>
                  <a:cubicBezTo>
                    <a:pt x="688" y="487"/>
                    <a:pt x="663" y="475"/>
                    <a:pt x="640" y="451"/>
                  </a:cubicBezTo>
                  <a:close/>
                  <a:moveTo>
                    <a:pt x="664" y="427"/>
                  </a:moveTo>
                  <a:cubicBezTo>
                    <a:pt x="682" y="445"/>
                    <a:pt x="700" y="454"/>
                    <a:pt x="717" y="455"/>
                  </a:cubicBezTo>
                  <a:cubicBezTo>
                    <a:pt x="733" y="457"/>
                    <a:pt x="748" y="451"/>
                    <a:pt x="760" y="439"/>
                  </a:cubicBezTo>
                  <a:cubicBezTo>
                    <a:pt x="772" y="427"/>
                    <a:pt x="777" y="413"/>
                    <a:pt x="776" y="396"/>
                  </a:cubicBezTo>
                  <a:cubicBezTo>
                    <a:pt x="775" y="379"/>
                    <a:pt x="765" y="362"/>
                    <a:pt x="746" y="343"/>
                  </a:cubicBezTo>
                  <a:cubicBezTo>
                    <a:pt x="729" y="326"/>
                    <a:pt x="712" y="316"/>
                    <a:pt x="695" y="315"/>
                  </a:cubicBezTo>
                  <a:cubicBezTo>
                    <a:pt x="678" y="314"/>
                    <a:pt x="664" y="320"/>
                    <a:pt x="652" y="331"/>
                  </a:cubicBezTo>
                  <a:cubicBezTo>
                    <a:pt x="640" y="343"/>
                    <a:pt x="635" y="358"/>
                    <a:pt x="636" y="374"/>
                  </a:cubicBezTo>
                  <a:cubicBezTo>
                    <a:pt x="637" y="391"/>
                    <a:pt x="646" y="409"/>
                    <a:pt x="664" y="427"/>
                  </a:cubicBezTo>
                  <a:close/>
                  <a:moveTo>
                    <a:pt x="814" y="333"/>
                  </a:moveTo>
                  <a:lnTo>
                    <a:pt x="834" y="306"/>
                  </a:lnTo>
                  <a:cubicBezTo>
                    <a:pt x="845" y="314"/>
                    <a:pt x="856" y="318"/>
                    <a:pt x="867" y="317"/>
                  </a:cubicBezTo>
                  <a:cubicBezTo>
                    <a:pt x="878" y="316"/>
                    <a:pt x="889" y="310"/>
                    <a:pt x="900" y="299"/>
                  </a:cubicBezTo>
                  <a:cubicBezTo>
                    <a:pt x="911" y="288"/>
                    <a:pt x="917" y="277"/>
                    <a:pt x="918" y="268"/>
                  </a:cubicBezTo>
                  <a:cubicBezTo>
                    <a:pt x="919" y="258"/>
                    <a:pt x="916" y="250"/>
                    <a:pt x="910" y="244"/>
                  </a:cubicBezTo>
                  <a:cubicBezTo>
                    <a:pt x="905" y="239"/>
                    <a:pt x="898" y="237"/>
                    <a:pt x="890" y="238"/>
                  </a:cubicBezTo>
                  <a:cubicBezTo>
                    <a:pt x="885" y="239"/>
                    <a:pt x="874" y="245"/>
                    <a:pt x="858" y="255"/>
                  </a:cubicBezTo>
                  <a:cubicBezTo>
                    <a:pt x="836" y="268"/>
                    <a:pt x="820" y="276"/>
                    <a:pt x="810" y="280"/>
                  </a:cubicBezTo>
                  <a:cubicBezTo>
                    <a:pt x="800" y="283"/>
                    <a:pt x="790" y="284"/>
                    <a:pt x="781" y="281"/>
                  </a:cubicBezTo>
                  <a:cubicBezTo>
                    <a:pt x="772" y="279"/>
                    <a:pt x="764" y="275"/>
                    <a:pt x="757" y="268"/>
                  </a:cubicBezTo>
                  <a:cubicBezTo>
                    <a:pt x="751" y="262"/>
                    <a:pt x="746" y="254"/>
                    <a:pt x="744" y="246"/>
                  </a:cubicBezTo>
                  <a:cubicBezTo>
                    <a:pt x="741" y="238"/>
                    <a:pt x="741" y="230"/>
                    <a:pt x="742" y="221"/>
                  </a:cubicBezTo>
                  <a:cubicBezTo>
                    <a:pt x="743" y="215"/>
                    <a:pt x="746" y="207"/>
                    <a:pt x="751" y="199"/>
                  </a:cubicBezTo>
                  <a:cubicBezTo>
                    <a:pt x="755" y="191"/>
                    <a:pt x="761" y="183"/>
                    <a:pt x="768" y="175"/>
                  </a:cubicBezTo>
                  <a:cubicBezTo>
                    <a:pt x="779" y="164"/>
                    <a:pt x="791" y="156"/>
                    <a:pt x="802" y="151"/>
                  </a:cubicBezTo>
                  <a:cubicBezTo>
                    <a:pt x="814" y="146"/>
                    <a:pt x="824" y="144"/>
                    <a:pt x="834" y="146"/>
                  </a:cubicBezTo>
                  <a:cubicBezTo>
                    <a:pt x="843" y="147"/>
                    <a:pt x="853" y="152"/>
                    <a:pt x="864" y="159"/>
                  </a:cubicBezTo>
                  <a:lnTo>
                    <a:pt x="844" y="186"/>
                  </a:lnTo>
                  <a:cubicBezTo>
                    <a:pt x="835" y="179"/>
                    <a:pt x="826" y="177"/>
                    <a:pt x="817" y="178"/>
                  </a:cubicBezTo>
                  <a:cubicBezTo>
                    <a:pt x="808" y="179"/>
                    <a:pt x="799" y="184"/>
                    <a:pt x="790" y="193"/>
                  </a:cubicBezTo>
                  <a:cubicBezTo>
                    <a:pt x="779" y="204"/>
                    <a:pt x="773" y="214"/>
                    <a:pt x="772" y="222"/>
                  </a:cubicBezTo>
                  <a:cubicBezTo>
                    <a:pt x="771" y="231"/>
                    <a:pt x="773" y="237"/>
                    <a:pt x="777" y="242"/>
                  </a:cubicBezTo>
                  <a:cubicBezTo>
                    <a:pt x="780" y="245"/>
                    <a:pt x="784" y="247"/>
                    <a:pt x="789" y="247"/>
                  </a:cubicBezTo>
                  <a:cubicBezTo>
                    <a:pt x="793" y="248"/>
                    <a:pt x="798" y="247"/>
                    <a:pt x="804" y="245"/>
                  </a:cubicBezTo>
                  <a:cubicBezTo>
                    <a:pt x="807" y="243"/>
                    <a:pt x="816" y="238"/>
                    <a:pt x="831" y="230"/>
                  </a:cubicBezTo>
                  <a:cubicBezTo>
                    <a:pt x="853" y="217"/>
                    <a:pt x="868" y="209"/>
                    <a:pt x="878" y="205"/>
                  </a:cubicBezTo>
                  <a:cubicBezTo>
                    <a:pt x="887" y="202"/>
                    <a:pt x="897" y="201"/>
                    <a:pt x="906" y="202"/>
                  </a:cubicBezTo>
                  <a:cubicBezTo>
                    <a:pt x="915" y="204"/>
                    <a:pt x="924" y="209"/>
                    <a:pt x="932" y="217"/>
                  </a:cubicBezTo>
                  <a:cubicBezTo>
                    <a:pt x="940" y="225"/>
                    <a:pt x="945" y="235"/>
                    <a:pt x="948" y="246"/>
                  </a:cubicBezTo>
                  <a:cubicBezTo>
                    <a:pt x="950" y="258"/>
                    <a:pt x="949" y="270"/>
                    <a:pt x="944" y="283"/>
                  </a:cubicBezTo>
                  <a:cubicBezTo>
                    <a:pt x="939" y="295"/>
                    <a:pt x="931" y="307"/>
                    <a:pt x="920" y="318"/>
                  </a:cubicBezTo>
                  <a:cubicBezTo>
                    <a:pt x="902" y="337"/>
                    <a:pt x="884" y="347"/>
                    <a:pt x="867" y="349"/>
                  </a:cubicBezTo>
                  <a:cubicBezTo>
                    <a:pt x="849" y="351"/>
                    <a:pt x="832" y="345"/>
                    <a:pt x="814" y="333"/>
                  </a:cubicBezTo>
                  <a:close/>
                  <a:moveTo>
                    <a:pt x="1053" y="88"/>
                  </a:moveTo>
                  <a:lnTo>
                    <a:pt x="1081" y="67"/>
                  </a:lnTo>
                  <a:cubicBezTo>
                    <a:pt x="1091" y="85"/>
                    <a:pt x="1095" y="103"/>
                    <a:pt x="1093" y="122"/>
                  </a:cubicBezTo>
                  <a:cubicBezTo>
                    <a:pt x="1090" y="140"/>
                    <a:pt x="1080" y="158"/>
                    <a:pt x="1064" y="174"/>
                  </a:cubicBezTo>
                  <a:cubicBezTo>
                    <a:pt x="1044" y="195"/>
                    <a:pt x="1021" y="205"/>
                    <a:pt x="996" y="204"/>
                  </a:cubicBezTo>
                  <a:cubicBezTo>
                    <a:pt x="971" y="203"/>
                    <a:pt x="948" y="192"/>
                    <a:pt x="925" y="169"/>
                  </a:cubicBezTo>
                  <a:cubicBezTo>
                    <a:pt x="901" y="145"/>
                    <a:pt x="889" y="120"/>
                    <a:pt x="888" y="95"/>
                  </a:cubicBezTo>
                  <a:cubicBezTo>
                    <a:pt x="887" y="70"/>
                    <a:pt x="896" y="48"/>
                    <a:pt x="916" y="28"/>
                  </a:cubicBezTo>
                  <a:cubicBezTo>
                    <a:pt x="934" y="9"/>
                    <a:pt x="956" y="0"/>
                    <a:pt x="981" y="1"/>
                  </a:cubicBezTo>
                  <a:cubicBezTo>
                    <a:pt x="1006" y="2"/>
                    <a:pt x="1030" y="14"/>
                    <a:pt x="1053" y="37"/>
                  </a:cubicBezTo>
                  <a:cubicBezTo>
                    <a:pt x="1054" y="39"/>
                    <a:pt x="1057" y="41"/>
                    <a:pt x="1059" y="44"/>
                  </a:cubicBezTo>
                  <a:lnTo>
                    <a:pt x="954" y="149"/>
                  </a:lnTo>
                  <a:cubicBezTo>
                    <a:pt x="971" y="163"/>
                    <a:pt x="987" y="171"/>
                    <a:pt x="1003" y="171"/>
                  </a:cubicBezTo>
                  <a:cubicBezTo>
                    <a:pt x="1019" y="172"/>
                    <a:pt x="1033" y="166"/>
                    <a:pt x="1045" y="154"/>
                  </a:cubicBezTo>
                  <a:cubicBezTo>
                    <a:pt x="1053" y="145"/>
                    <a:pt x="1059" y="136"/>
                    <a:pt x="1060" y="125"/>
                  </a:cubicBezTo>
                  <a:cubicBezTo>
                    <a:pt x="1062" y="114"/>
                    <a:pt x="1059" y="102"/>
                    <a:pt x="1053" y="88"/>
                  </a:cubicBezTo>
                  <a:close/>
                  <a:moveTo>
                    <a:pt x="936" y="128"/>
                  </a:moveTo>
                  <a:lnTo>
                    <a:pt x="1015" y="49"/>
                  </a:lnTo>
                  <a:cubicBezTo>
                    <a:pt x="1002" y="39"/>
                    <a:pt x="990" y="33"/>
                    <a:pt x="979" y="32"/>
                  </a:cubicBezTo>
                  <a:cubicBezTo>
                    <a:pt x="962" y="30"/>
                    <a:pt x="948" y="35"/>
                    <a:pt x="936" y="47"/>
                  </a:cubicBezTo>
                  <a:cubicBezTo>
                    <a:pt x="925" y="58"/>
                    <a:pt x="919" y="71"/>
                    <a:pt x="919" y="86"/>
                  </a:cubicBezTo>
                  <a:cubicBezTo>
                    <a:pt x="919" y="101"/>
                    <a:pt x="924" y="115"/>
                    <a:pt x="936" y="128"/>
                  </a:cubicBezTo>
                  <a:close/>
                </a:path>
              </a:pathLst>
            </a:custGeom>
            <a:solidFill>
              <a:srgbClr val="000000"/>
            </a:solidFill>
            <a:ln w="0">
              <a:solidFill>
                <a:srgbClr val="000000"/>
              </a:solidFill>
              <a:round/>
              <a:headEnd/>
              <a:tailEnd/>
            </a:ln>
          </p:spPr>
          <p:txBody>
            <a:bodyPr/>
            <a:lstStyle/>
            <a:p>
              <a:endParaRPr lang="en-US"/>
            </a:p>
          </p:txBody>
        </p:sp>
        <p:sp>
          <p:nvSpPr>
            <p:cNvPr id="15396" name="Freeform 21"/>
            <p:cNvSpPr>
              <a:spLocks noEditPoints="1"/>
            </p:cNvSpPr>
            <p:nvPr/>
          </p:nvSpPr>
          <p:spPr bwMode="auto">
            <a:xfrm>
              <a:off x="1471838" y="5512932"/>
              <a:ext cx="466892" cy="474006"/>
            </a:xfrm>
            <a:custGeom>
              <a:avLst/>
              <a:gdLst>
                <a:gd name="T0" fmla="*/ 0 w 924"/>
                <a:gd name="T1" fmla="*/ 2147483647 h 849"/>
                <a:gd name="T2" fmla="*/ 2147483647 w 924"/>
                <a:gd name="T3" fmla="*/ 2147483647 h 849"/>
                <a:gd name="T4" fmla="*/ 2147483647 w 924"/>
                <a:gd name="T5" fmla="*/ 2147483647 h 849"/>
                <a:gd name="T6" fmla="*/ 2147483647 w 924"/>
                <a:gd name="T7" fmla="*/ 2147483647 h 849"/>
                <a:gd name="T8" fmla="*/ 2147483647 w 924"/>
                <a:gd name="T9" fmla="*/ 2147483647 h 849"/>
                <a:gd name="T10" fmla="*/ 2147483647 w 924"/>
                <a:gd name="T11" fmla="*/ 2147483647 h 849"/>
                <a:gd name="T12" fmla="*/ 2147483647 w 924"/>
                <a:gd name="T13" fmla="*/ 2147483647 h 849"/>
                <a:gd name="T14" fmla="*/ 2147483647 w 924"/>
                <a:gd name="T15" fmla="*/ 2147483647 h 849"/>
                <a:gd name="T16" fmla="*/ 2147483647 w 924"/>
                <a:gd name="T17" fmla="*/ 2147483647 h 849"/>
                <a:gd name="T18" fmla="*/ 2147483647 w 924"/>
                <a:gd name="T19" fmla="*/ 2147483647 h 849"/>
                <a:gd name="T20" fmla="*/ 2147483647 w 924"/>
                <a:gd name="T21" fmla="*/ 2147483647 h 849"/>
                <a:gd name="T22" fmla="*/ 2147483647 w 924"/>
                <a:gd name="T23" fmla="*/ 2147483647 h 849"/>
                <a:gd name="T24" fmla="*/ 2147483647 w 924"/>
                <a:gd name="T25" fmla="*/ 2147483647 h 849"/>
                <a:gd name="T26" fmla="*/ 2147483647 w 924"/>
                <a:gd name="T27" fmla="*/ 2147483647 h 849"/>
                <a:gd name="T28" fmla="*/ 2147483647 w 924"/>
                <a:gd name="T29" fmla="*/ 2147483647 h 849"/>
                <a:gd name="T30" fmla="*/ 2147483647 w 924"/>
                <a:gd name="T31" fmla="*/ 2147483647 h 849"/>
                <a:gd name="T32" fmla="*/ 2147483647 w 924"/>
                <a:gd name="T33" fmla="*/ 2147483647 h 849"/>
                <a:gd name="T34" fmla="*/ 2147483647 w 924"/>
                <a:gd name="T35" fmla="*/ 2147483647 h 849"/>
                <a:gd name="T36" fmla="*/ 2147483647 w 924"/>
                <a:gd name="T37" fmla="*/ 2147483647 h 849"/>
                <a:gd name="T38" fmla="*/ 2147483647 w 924"/>
                <a:gd name="T39" fmla="*/ 2147483647 h 849"/>
                <a:gd name="T40" fmla="*/ 2147483647 w 924"/>
                <a:gd name="T41" fmla="*/ 2147483647 h 849"/>
                <a:gd name="T42" fmla="*/ 2147483647 w 924"/>
                <a:gd name="T43" fmla="*/ 2147483647 h 849"/>
                <a:gd name="T44" fmla="*/ 2147483647 w 924"/>
                <a:gd name="T45" fmla="*/ 2147483647 h 849"/>
                <a:gd name="T46" fmla="*/ 2147483647 w 924"/>
                <a:gd name="T47" fmla="*/ 2147483647 h 849"/>
                <a:gd name="T48" fmla="*/ 2147483647 w 924"/>
                <a:gd name="T49" fmla="*/ 2147483647 h 849"/>
                <a:gd name="T50" fmla="*/ 2147483647 w 924"/>
                <a:gd name="T51" fmla="*/ 2147483647 h 849"/>
                <a:gd name="T52" fmla="*/ 2147483647 w 924"/>
                <a:gd name="T53" fmla="*/ 2147483647 h 849"/>
                <a:gd name="T54" fmla="*/ 2147483647 w 924"/>
                <a:gd name="T55" fmla="*/ 2147483647 h 849"/>
                <a:gd name="T56" fmla="*/ 2147483647 w 924"/>
                <a:gd name="T57" fmla="*/ 2147483647 h 849"/>
                <a:gd name="T58" fmla="*/ 2147483647 w 924"/>
                <a:gd name="T59" fmla="*/ 2147483647 h 849"/>
                <a:gd name="T60" fmla="*/ 2147483647 w 924"/>
                <a:gd name="T61" fmla="*/ 2147483647 h 849"/>
                <a:gd name="T62" fmla="*/ 2147483647 w 924"/>
                <a:gd name="T63" fmla="*/ 2147483647 h 849"/>
                <a:gd name="T64" fmla="*/ 2147483647 w 924"/>
                <a:gd name="T65" fmla="*/ 2147483647 h 849"/>
                <a:gd name="T66" fmla="*/ 2147483647 w 924"/>
                <a:gd name="T67" fmla="*/ 2147483647 h 849"/>
                <a:gd name="T68" fmla="*/ 2147483647 w 924"/>
                <a:gd name="T69" fmla="*/ 2147483647 h 849"/>
                <a:gd name="T70" fmla="*/ 2147483647 w 924"/>
                <a:gd name="T71" fmla="*/ 2147483647 h 849"/>
                <a:gd name="T72" fmla="*/ 2147483647 w 924"/>
                <a:gd name="T73" fmla="*/ 2147483647 h 849"/>
                <a:gd name="T74" fmla="*/ 2147483647 w 924"/>
                <a:gd name="T75" fmla="*/ 2147483647 h 849"/>
                <a:gd name="T76" fmla="*/ 2147483647 w 924"/>
                <a:gd name="T77" fmla="*/ 2147483647 h 849"/>
                <a:gd name="T78" fmla="*/ 2147483647 w 924"/>
                <a:gd name="T79" fmla="*/ 2147483647 h 849"/>
                <a:gd name="T80" fmla="*/ 2147483647 w 924"/>
                <a:gd name="T81" fmla="*/ 2147483647 h 849"/>
                <a:gd name="T82" fmla="*/ 2147483647 w 924"/>
                <a:gd name="T83" fmla="*/ 2147483647 h 849"/>
                <a:gd name="T84" fmla="*/ 2147483647 w 924"/>
                <a:gd name="T85" fmla="*/ 2147483647 h 849"/>
                <a:gd name="T86" fmla="*/ 2147483647 w 924"/>
                <a:gd name="T87" fmla="*/ 2147483647 h 849"/>
                <a:gd name="T88" fmla="*/ 2147483647 w 924"/>
                <a:gd name="T89" fmla="*/ 2147483647 h 849"/>
                <a:gd name="T90" fmla="*/ 2147483647 w 924"/>
                <a:gd name="T91" fmla="*/ 2147483647 h 849"/>
                <a:gd name="T92" fmla="*/ 2147483647 w 924"/>
                <a:gd name="T93" fmla="*/ 2147483647 h 849"/>
                <a:gd name="T94" fmla="*/ 2147483647 w 924"/>
                <a:gd name="T95" fmla="*/ 2147483647 h 849"/>
                <a:gd name="T96" fmla="*/ 2147483647 w 924"/>
                <a:gd name="T97" fmla="*/ 2147483647 h 849"/>
                <a:gd name="T98" fmla="*/ 2147483647 w 924"/>
                <a:gd name="T99" fmla="*/ 2147483647 h 849"/>
                <a:gd name="T100" fmla="*/ 2147483647 w 924"/>
                <a:gd name="T101" fmla="*/ 2147483647 h 849"/>
                <a:gd name="T102" fmla="*/ 2147483647 w 924"/>
                <a:gd name="T103" fmla="*/ 2147483647 h 849"/>
                <a:gd name="T104" fmla="*/ 2147483647 w 924"/>
                <a:gd name="T105" fmla="*/ 2147483647 h 849"/>
                <a:gd name="T106" fmla="*/ 2147483647 w 924"/>
                <a:gd name="T107" fmla="*/ 2147483647 h 849"/>
                <a:gd name="T108" fmla="*/ 2147483647 w 924"/>
                <a:gd name="T109" fmla="*/ 2147483647 h 849"/>
                <a:gd name="T110" fmla="*/ 2147483647 w 924"/>
                <a:gd name="T111" fmla="*/ 2147483647 h 8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4"/>
                <a:gd name="T169" fmla="*/ 0 h 849"/>
                <a:gd name="T170" fmla="*/ 924 w 924"/>
                <a:gd name="T171" fmla="*/ 849 h 8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4" h="849">
                  <a:moveTo>
                    <a:pt x="195" y="849"/>
                  </a:moveTo>
                  <a:lnTo>
                    <a:pt x="0" y="655"/>
                  </a:lnTo>
                  <a:lnTo>
                    <a:pt x="26" y="629"/>
                  </a:lnTo>
                  <a:lnTo>
                    <a:pt x="220" y="824"/>
                  </a:lnTo>
                  <a:lnTo>
                    <a:pt x="195" y="849"/>
                  </a:lnTo>
                  <a:close/>
                  <a:moveTo>
                    <a:pt x="266" y="778"/>
                  </a:moveTo>
                  <a:lnTo>
                    <a:pt x="126" y="637"/>
                  </a:lnTo>
                  <a:lnTo>
                    <a:pt x="147" y="615"/>
                  </a:lnTo>
                  <a:lnTo>
                    <a:pt x="167" y="635"/>
                  </a:lnTo>
                  <a:cubicBezTo>
                    <a:pt x="162" y="610"/>
                    <a:pt x="169" y="587"/>
                    <a:pt x="189" y="567"/>
                  </a:cubicBezTo>
                  <a:cubicBezTo>
                    <a:pt x="197" y="559"/>
                    <a:pt x="206" y="553"/>
                    <a:pt x="217" y="549"/>
                  </a:cubicBezTo>
                  <a:cubicBezTo>
                    <a:pt x="227" y="545"/>
                    <a:pt x="236" y="543"/>
                    <a:pt x="245" y="545"/>
                  </a:cubicBezTo>
                  <a:cubicBezTo>
                    <a:pt x="253" y="546"/>
                    <a:pt x="261" y="549"/>
                    <a:pt x="270" y="555"/>
                  </a:cubicBezTo>
                  <a:cubicBezTo>
                    <a:pt x="275" y="558"/>
                    <a:pt x="283" y="566"/>
                    <a:pt x="294" y="577"/>
                  </a:cubicBezTo>
                  <a:lnTo>
                    <a:pt x="381" y="663"/>
                  </a:lnTo>
                  <a:lnTo>
                    <a:pt x="357" y="687"/>
                  </a:lnTo>
                  <a:lnTo>
                    <a:pt x="271" y="601"/>
                  </a:lnTo>
                  <a:cubicBezTo>
                    <a:pt x="262" y="592"/>
                    <a:pt x="253" y="585"/>
                    <a:pt x="247" y="582"/>
                  </a:cubicBezTo>
                  <a:cubicBezTo>
                    <a:pt x="240" y="579"/>
                    <a:pt x="233" y="579"/>
                    <a:pt x="225" y="581"/>
                  </a:cubicBezTo>
                  <a:cubicBezTo>
                    <a:pt x="218" y="583"/>
                    <a:pt x="211" y="587"/>
                    <a:pt x="204" y="593"/>
                  </a:cubicBezTo>
                  <a:cubicBezTo>
                    <a:pt x="194" y="603"/>
                    <a:pt x="189" y="615"/>
                    <a:pt x="188" y="629"/>
                  </a:cubicBezTo>
                  <a:cubicBezTo>
                    <a:pt x="187" y="643"/>
                    <a:pt x="195" y="659"/>
                    <a:pt x="213" y="677"/>
                  </a:cubicBezTo>
                  <a:lnTo>
                    <a:pt x="290" y="754"/>
                  </a:lnTo>
                  <a:lnTo>
                    <a:pt x="266" y="778"/>
                  </a:lnTo>
                  <a:close/>
                  <a:moveTo>
                    <a:pt x="362" y="598"/>
                  </a:moveTo>
                  <a:lnTo>
                    <a:pt x="382" y="571"/>
                  </a:lnTo>
                  <a:cubicBezTo>
                    <a:pt x="393" y="579"/>
                    <a:pt x="403" y="582"/>
                    <a:pt x="415" y="581"/>
                  </a:cubicBezTo>
                  <a:cubicBezTo>
                    <a:pt x="426" y="580"/>
                    <a:pt x="437" y="575"/>
                    <a:pt x="448" y="564"/>
                  </a:cubicBezTo>
                  <a:cubicBezTo>
                    <a:pt x="458" y="553"/>
                    <a:pt x="464" y="542"/>
                    <a:pt x="465" y="533"/>
                  </a:cubicBezTo>
                  <a:cubicBezTo>
                    <a:pt x="466" y="523"/>
                    <a:pt x="463" y="515"/>
                    <a:pt x="457" y="509"/>
                  </a:cubicBezTo>
                  <a:cubicBezTo>
                    <a:pt x="452" y="503"/>
                    <a:pt x="445" y="502"/>
                    <a:pt x="438" y="503"/>
                  </a:cubicBezTo>
                  <a:cubicBezTo>
                    <a:pt x="432" y="504"/>
                    <a:pt x="421" y="510"/>
                    <a:pt x="405" y="519"/>
                  </a:cubicBezTo>
                  <a:cubicBezTo>
                    <a:pt x="383" y="533"/>
                    <a:pt x="367" y="541"/>
                    <a:pt x="357" y="544"/>
                  </a:cubicBezTo>
                  <a:cubicBezTo>
                    <a:pt x="347" y="548"/>
                    <a:pt x="338" y="549"/>
                    <a:pt x="329" y="546"/>
                  </a:cubicBezTo>
                  <a:cubicBezTo>
                    <a:pt x="319" y="544"/>
                    <a:pt x="311" y="540"/>
                    <a:pt x="304" y="533"/>
                  </a:cubicBezTo>
                  <a:cubicBezTo>
                    <a:pt x="298" y="526"/>
                    <a:pt x="294" y="519"/>
                    <a:pt x="291" y="511"/>
                  </a:cubicBezTo>
                  <a:cubicBezTo>
                    <a:pt x="289" y="503"/>
                    <a:pt x="288" y="494"/>
                    <a:pt x="290" y="486"/>
                  </a:cubicBezTo>
                  <a:cubicBezTo>
                    <a:pt x="291" y="480"/>
                    <a:pt x="293" y="472"/>
                    <a:pt x="298" y="464"/>
                  </a:cubicBezTo>
                  <a:cubicBezTo>
                    <a:pt x="302" y="456"/>
                    <a:pt x="308" y="448"/>
                    <a:pt x="316" y="440"/>
                  </a:cubicBezTo>
                  <a:cubicBezTo>
                    <a:pt x="327" y="429"/>
                    <a:pt x="338" y="421"/>
                    <a:pt x="350" y="416"/>
                  </a:cubicBezTo>
                  <a:cubicBezTo>
                    <a:pt x="361" y="411"/>
                    <a:pt x="372" y="409"/>
                    <a:pt x="381" y="410"/>
                  </a:cubicBezTo>
                  <a:cubicBezTo>
                    <a:pt x="390" y="412"/>
                    <a:pt x="400" y="416"/>
                    <a:pt x="411" y="424"/>
                  </a:cubicBezTo>
                  <a:lnTo>
                    <a:pt x="391" y="451"/>
                  </a:lnTo>
                  <a:cubicBezTo>
                    <a:pt x="383" y="444"/>
                    <a:pt x="374" y="442"/>
                    <a:pt x="365" y="443"/>
                  </a:cubicBezTo>
                  <a:cubicBezTo>
                    <a:pt x="356" y="444"/>
                    <a:pt x="346" y="449"/>
                    <a:pt x="337" y="458"/>
                  </a:cubicBezTo>
                  <a:cubicBezTo>
                    <a:pt x="326" y="469"/>
                    <a:pt x="320" y="479"/>
                    <a:pt x="319" y="487"/>
                  </a:cubicBezTo>
                  <a:cubicBezTo>
                    <a:pt x="318" y="495"/>
                    <a:pt x="320" y="502"/>
                    <a:pt x="325" y="507"/>
                  </a:cubicBezTo>
                  <a:cubicBezTo>
                    <a:pt x="328" y="510"/>
                    <a:pt x="332" y="512"/>
                    <a:pt x="336" y="512"/>
                  </a:cubicBezTo>
                  <a:cubicBezTo>
                    <a:pt x="341" y="513"/>
                    <a:pt x="346" y="512"/>
                    <a:pt x="352" y="510"/>
                  </a:cubicBezTo>
                  <a:cubicBezTo>
                    <a:pt x="355" y="508"/>
                    <a:pt x="364" y="503"/>
                    <a:pt x="379" y="495"/>
                  </a:cubicBezTo>
                  <a:cubicBezTo>
                    <a:pt x="400" y="482"/>
                    <a:pt x="416" y="474"/>
                    <a:pt x="425" y="470"/>
                  </a:cubicBezTo>
                  <a:cubicBezTo>
                    <a:pt x="435" y="467"/>
                    <a:pt x="444" y="465"/>
                    <a:pt x="453" y="467"/>
                  </a:cubicBezTo>
                  <a:cubicBezTo>
                    <a:pt x="463" y="469"/>
                    <a:pt x="471" y="474"/>
                    <a:pt x="479" y="482"/>
                  </a:cubicBezTo>
                  <a:cubicBezTo>
                    <a:pt x="487" y="490"/>
                    <a:pt x="493" y="500"/>
                    <a:pt x="495" y="511"/>
                  </a:cubicBezTo>
                  <a:cubicBezTo>
                    <a:pt x="497" y="523"/>
                    <a:pt x="496" y="535"/>
                    <a:pt x="491" y="548"/>
                  </a:cubicBezTo>
                  <a:cubicBezTo>
                    <a:pt x="486" y="560"/>
                    <a:pt x="478" y="572"/>
                    <a:pt x="467" y="583"/>
                  </a:cubicBezTo>
                  <a:cubicBezTo>
                    <a:pt x="449" y="601"/>
                    <a:pt x="431" y="612"/>
                    <a:pt x="414" y="614"/>
                  </a:cubicBezTo>
                  <a:cubicBezTo>
                    <a:pt x="397" y="616"/>
                    <a:pt x="379" y="610"/>
                    <a:pt x="362" y="598"/>
                  </a:cubicBezTo>
                  <a:close/>
                  <a:moveTo>
                    <a:pt x="641" y="403"/>
                  </a:moveTo>
                  <a:lnTo>
                    <a:pt x="621" y="382"/>
                  </a:lnTo>
                  <a:cubicBezTo>
                    <a:pt x="626" y="409"/>
                    <a:pt x="619" y="432"/>
                    <a:pt x="600" y="450"/>
                  </a:cubicBezTo>
                  <a:cubicBezTo>
                    <a:pt x="592" y="459"/>
                    <a:pt x="582" y="465"/>
                    <a:pt x="572" y="469"/>
                  </a:cubicBezTo>
                  <a:cubicBezTo>
                    <a:pt x="562" y="473"/>
                    <a:pt x="552" y="474"/>
                    <a:pt x="544" y="473"/>
                  </a:cubicBezTo>
                  <a:cubicBezTo>
                    <a:pt x="536" y="472"/>
                    <a:pt x="527" y="468"/>
                    <a:pt x="519" y="463"/>
                  </a:cubicBezTo>
                  <a:cubicBezTo>
                    <a:pt x="513" y="459"/>
                    <a:pt x="505" y="452"/>
                    <a:pt x="495" y="442"/>
                  </a:cubicBezTo>
                  <a:lnTo>
                    <a:pt x="408" y="355"/>
                  </a:lnTo>
                  <a:lnTo>
                    <a:pt x="432" y="331"/>
                  </a:lnTo>
                  <a:lnTo>
                    <a:pt x="510" y="409"/>
                  </a:lnTo>
                  <a:cubicBezTo>
                    <a:pt x="522" y="421"/>
                    <a:pt x="531" y="429"/>
                    <a:pt x="536" y="433"/>
                  </a:cubicBezTo>
                  <a:cubicBezTo>
                    <a:pt x="544" y="437"/>
                    <a:pt x="552" y="439"/>
                    <a:pt x="561" y="438"/>
                  </a:cubicBezTo>
                  <a:cubicBezTo>
                    <a:pt x="569" y="436"/>
                    <a:pt x="577" y="432"/>
                    <a:pt x="584" y="425"/>
                  </a:cubicBezTo>
                  <a:cubicBezTo>
                    <a:pt x="591" y="418"/>
                    <a:pt x="596" y="409"/>
                    <a:pt x="599" y="399"/>
                  </a:cubicBezTo>
                  <a:cubicBezTo>
                    <a:pt x="601" y="390"/>
                    <a:pt x="601" y="380"/>
                    <a:pt x="597" y="371"/>
                  </a:cubicBezTo>
                  <a:cubicBezTo>
                    <a:pt x="593" y="362"/>
                    <a:pt x="586" y="352"/>
                    <a:pt x="574" y="340"/>
                  </a:cubicBezTo>
                  <a:lnTo>
                    <a:pt x="498" y="264"/>
                  </a:lnTo>
                  <a:lnTo>
                    <a:pt x="522" y="240"/>
                  </a:lnTo>
                  <a:lnTo>
                    <a:pt x="663" y="381"/>
                  </a:lnTo>
                  <a:lnTo>
                    <a:pt x="641" y="403"/>
                  </a:lnTo>
                  <a:close/>
                  <a:moveTo>
                    <a:pt x="696" y="348"/>
                  </a:moveTo>
                  <a:lnTo>
                    <a:pt x="501" y="154"/>
                  </a:lnTo>
                  <a:lnTo>
                    <a:pt x="525" y="130"/>
                  </a:lnTo>
                  <a:lnTo>
                    <a:pt x="720" y="324"/>
                  </a:lnTo>
                  <a:lnTo>
                    <a:pt x="696" y="348"/>
                  </a:lnTo>
                  <a:close/>
                  <a:moveTo>
                    <a:pt x="586" y="124"/>
                  </a:moveTo>
                  <a:lnTo>
                    <a:pt x="559" y="97"/>
                  </a:lnTo>
                  <a:lnTo>
                    <a:pt x="582" y="73"/>
                  </a:lnTo>
                  <a:lnTo>
                    <a:pt x="610" y="100"/>
                  </a:lnTo>
                  <a:lnTo>
                    <a:pt x="586" y="124"/>
                  </a:lnTo>
                  <a:close/>
                  <a:moveTo>
                    <a:pt x="753" y="291"/>
                  </a:moveTo>
                  <a:lnTo>
                    <a:pt x="612" y="150"/>
                  </a:lnTo>
                  <a:lnTo>
                    <a:pt x="636" y="126"/>
                  </a:lnTo>
                  <a:lnTo>
                    <a:pt x="777" y="267"/>
                  </a:lnTo>
                  <a:lnTo>
                    <a:pt x="753" y="291"/>
                  </a:lnTo>
                  <a:close/>
                  <a:moveTo>
                    <a:pt x="809" y="235"/>
                  </a:moveTo>
                  <a:lnTo>
                    <a:pt x="669" y="94"/>
                  </a:lnTo>
                  <a:lnTo>
                    <a:pt x="690" y="72"/>
                  </a:lnTo>
                  <a:lnTo>
                    <a:pt x="710" y="92"/>
                  </a:lnTo>
                  <a:cubicBezTo>
                    <a:pt x="705" y="67"/>
                    <a:pt x="712" y="44"/>
                    <a:pt x="732" y="24"/>
                  </a:cubicBezTo>
                  <a:cubicBezTo>
                    <a:pt x="740" y="16"/>
                    <a:pt x="750" y="10"/>
                    <a:pt x="760" y="6"/>
                  </a:cubicBezTo>
                  <a:cubicBezTo>
                    <a:pt x="770" y="1"/>
                    <a:pt x="779" y="0"/>
                    <a:pt x="788" y="2"/>
                  </a:cubicBezTo>
                  <a:cubicBezTo>
                    <a:pt x="796" y="3"/>
                    <a:pt x="805" y="6"/>
                    <a:pt x="813" y="12"/>
                  </a:cubicBezTo>
                  <a:cubicBezTo>
                    <a:pt x="818" y="15"/>
                    <a:pt x="826" y="23"/>
                    <a:pt x="837" y="34"/>
                  </a:cubicBezTo>
                  <a:lnTo>
                    <a:pt x="924" y="120"/>
                  </a:lnTo>
                  <a:lnTo>
                    <a:pt x="900" y="144"/>
                  </a:lnTo>
                  <a:lnTo>
                    <a:pt x="814" y="58"/>
                  </a:lnTo>
                  <a:cubicBezTo>
                    <a:pt x="805" y="49"/>
                    <a:pt x="796" y="42"/>
                    <a:pt x="790" y="39"/>
                  </a:cubicBezTo>
                  <a:cubicBezTo>
                    <a:pt x="783" y="36"/>
                    <a:pt x="776" y="36"/>
                    <a:pt x="768" y="38"/>
                  </a:cubicBezTo>
                  <a:cubicBezTo>
                    <a:pt x="761" y="40"/>
                    <a:pt x="754" y="44"/>
                    <a:pt x="747" y="50"/>
                  </a:cubicBezTo>
                  <a:cubicBezTo>
                    <a:pt x="737" y="60"/>
                    <a:pt x="732" y="72"/>
                    <a:pt x="731" y="86"/>
                  </a:cubicBezTo>
                  <a:cubicBezTo>
                    <a:pt x="730" y="100"/>
                    <a:pt x="738" y="116"/>
                    <a:pt x="756" y="134"/>
                  </a:cubicBezTo>
                  <a:lnTo>
                    <a:pt x="833" y="211"/>
                  </a:lnTo>
                  <a:lnTo>
                    <a:pt x="809" y="235"/>
                  </a:lnTo>
                  <a:close/>
                </a:path>
              </a:pathLst>
            </a:custGeom>
            <a:solidFill>
              <a:srgbClr val="000000"/>
            </a:solidFill>
            <a:ln w="0">
              <a:solidFill>
                <a:srgbClr val="000000"/>
              </a:solidFill>
              <a:round/>
              <a:headEnd/>
              <a:tailEnd/>
            </a:ln>
          </p:spPr>
          <p:txBody>
            <a:bodyPr/>
            <a:lstStyle/>
            <a:p>
              <a:endParaRPr lang="en-US"/>
            </a:p>
          </p:txBody>
        </p:sp>
        <p:sp>
          <p:nvSpPr>
            <p:cNvPr id="15397" name="Freeform 20"/>
            <p:cNvSpPr>
              <a:spLocks noEditPoints="1"/>
            </p:cNvSpPr>
            <p:nvPr/>
          </p:nvSpPr>
          <p:spPr bwMode="auto">
            <a:xfrm>
              <a:off x="2020679" y="5564144"/>
              <a:ext cx="360143" cy="444232"/>
            </a:xfrm>
            <a:custGeom>
              <a:avLst/>
              <a:gdLst>
                <a:gd name="T0" fmla="*/ 2147483647 w 713"/>
                <a:gd name="T1" fmla="*/ 2147483647 h 795"/>
                <a:gd name="T2" fmla="*/ 2147483647 w 713"/>
                <a:gd name="T3" fmla="*/ 2147483647 h 795"/>
                <a:gd name="T4" fmla="*/ 2147483647 w 713"/>
                <a:gd name="T5" fmla="*/ 2147483647 h 795"/>
                <a:gd name="T6" fmla="*/ 2147483647 w 713"/>
                <a:gd name="T7" fmla="*/ 2147483647 h 795"/>
                <a:gd name="T8" fmla="*/ 2147483647 w 713"/>
                <a:gd name="T9" fmla="*/ 2147483647 h 795"/>
                <a:gd name="T10" fmla="*/ 2147483647 w 713"/>
                <a:gd name="T11" fmla="*/ 2147483647 h 795"/>
                <a:gd name="T12" fmla="*/ 2147483647 w 713"/>
                <a:gd name="T13" fmla="*/ 2147483647 h 795"/>
                <a:gd name="T14" fmla="*/ 2147483647 w 713"/>
                <a:gd name="T15" fmla="*/ 2147483647 h 795"/>
                <a:gd name="T16" fmla="*/ 2147483647 w 713"/>
                <a:gd name="T17" fmla="*/ 2147483647 h 795"/>
                <a:gd name="T18" fmla="*/ 2147483647 w 713"/>
                <a:gd name="T19" fmla="*/ 2147483647 h 795"/>
                <a:gd name="T20" fmla="*/ 2147483647 w 713"/>
                <a:gd name="T21" fmla="*/ 2147483647 h 795"/>
                <a:gd name="T22" fmla="*/ 2147483647 w 713"/>
                <a:gd name="T23" fmla="*/ 2147483647 h 795"/>
                <a:gd name="T24" fmla="*/ 2147483647 w 713"/>
                <a:gd name="T25" fmla="*/ 2147483647 h 795"/>
                <a:gd name="T26" fmla="*/ 2147483647 w 713"/>
                <a:gd name="T27" fmla="*/ 2147483647 h 795"/>
                <a:gd name="T28" fmla="*/ 2147483647 w 713"/>
                <a:gd name="T29" fmla="*/ 2147483647 h 795"/>
                <a:gd name="T30" fmla="*/ 2147483647 w 713"/>
                <a:gd name="T31" fmla="*/ 2147483647 h 795"/>
                <a:gd name="T32" fmla="*/ 2147483647 w 713"/>
                <a:gd name="T33" fmla="*/ 2147483647 h 795"/>
                <a:gd name="T34" fmla="*/ 2147483647 w 713"/>
                <a:gd name="T35" fmla="*/ 2147483647 h 795"/>
                <a:gd name="T36" fmla="*/ 2147483647 w 713"/>
                <a:gd name="T37" fmla="*/ 2147483647 h 795"/>
                <a:gd name="T38" fmla="*/ 2147483647 w 713"/>
                <a:gd name="T39" fmla="*/ 2147483647 h 795"/>
                <a:gd name="T40" fmla="*/ 2147483647 w 713"/>
                <a:gd name="T41" fmla="*/ 2147483647 h 795"/>
                <a:gd name="T42" fmla="*/ 2147483647 w 713"/>
                <a:gd name="T43" fmla="*/ 2147483647 h 795"/>
                <a:gd name="T44" fmla="*/ 2147483647 w 713"/>
                <a:gd name="T45" fmla="*/ 2147483647 h 795"/>
                <a:gd name="T46" fmla="*/ 2147483647 w 713"/>
                <a:gd name="T47" fmla="*/ 2147483647 h 795"/>
                <a:gd name="T48" fmla="*/ 2147483647 w 713"/>
                <a:gd name="T49" fmla="*/ 2147483647 h 795"/>
                <a:gd name="T50" fmla="*/ 2147483647 w 713"/>
                <a:gd name="T51" fmla="*/ 2147483647 h 795"/>
                <a:gd name="T52" fmla="*/ 2147483647 w 713"/>
                <a:gd name="T53" fmla="*/ 2147483647 h 795"/>
                <a:gd name="T54" fmla="*/ 2147483647 w 713"/>
                <a:gd name="T55" fmla="*/ 2147483647 h 795"/>
                <a:gd name="T56" fmla="*/ 2147483647 w 713"/>
                <a:gd name="T57" fmla="*/ 2147483647 h 795"/>
                <a:gd name="T58" fmla="*/ 2147483647 w 713"/>
                <a:gd name="T59" fmla="*/ 2147483647 h 795"/>
                <a:gd name="T60" fmla="*/ 2147483647 w 713"/>
                <a:gd name="T61" fmla="*/ 2147483647 h 795"/>
                <a:gd name="T62" fmla="*/ 2147483647 w 713"/>
                <a:gd name="T63" fmla="*/ 2147483647 h 795"/>
                <a:gd name="T64" fmla="*/ 2147483647 w 713"/>
                <a:gd name="T65" fmla="*/ 2147483647 h 795"/>
                <a:gd name="T66" fmla="*/ 2147483647 w 713"/>
                <a:gd name="T67" fmla="*/ 2147483647 h 7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3"/>
                <a:gd name="T103" fmla="*/ 0 h 795"/>
                <a:gd name="T104" fmla="*/ 713 w 713"/>
                <a:gd name="T105" fmla="*/ 795 h 7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3" h="795">
                  <a:moveTo>
                    <a:pt x="226" y="626"/>
                  </a:moveTo>
                  <a:lnTo>
                    <a:pt x="258" y="607"/>
                  </a:lnTo>
                  <a:cubicBezTo>
                    <a:pt x="274" y="633"/>
                    <a:pt x="281" y="659"/>
                    <a:pt x="278" y="684"/>
                  </a:cubicBezTo>
                  <a:cubicBezTo>
                    <a:pt x="275" y="709"/>
                    <a:pt x="263" y="732"/>
                    <a:pt x="243" y="752"/>
                  </a:cubicBezTo>
                  <a:cubicBezTo>
                    <a:pt x="222" y="773"/>
                    <a:pt x="201" y="786"/>
                    <a:pt x="179" y="791"/>
                  </a:cubicBezTo>
                  <a:cubicBezTo>
                    <a:pt x="157" y="795"/>
                    <a:pt x="135" y="793"/>
                    <a:pt x="112" y="784"/>
                  </a:cubicBezTo>
                  <a:cubicBezTo>
                    <a:pt x="89" y="774"/>
                    <a:pt x="68" y="760"/>
                    <a:pt x="50" y="742"/>
                  </a:cubicBezTo>
                  <a:cubicBezTo>
                    <a:pt x="29" y="722"/>
                    <a:pt x="16" y="700"/>
                    <a:pt x="8" y="677"/>
                  </a:cubicBezTo>
                  <a:cubicBezTo>
                    <a:pt x="1" y="654"/>
                    <a:pt x="0" y="632"/>
                    <a:pt x="7" y="610"/>
                  </a:cubicBezTo>
                  <a:cubicBezTo>
                    <a:pt x="13" y="588"/>
                    <a:pt x="25" y="568"/>
                    <a:pt x="42" y="551"/>
                  </a:cubicBezTo>
                  <a:cubicBezTo>
                    <a:pt x="62" y="532"/>
                    <a:pt x="83" y="520"/>
                    <a:pt x="106" y="517"/>
                  </a:cubicBezTo>
                  <a:cubicBezTo>
                    <a:pt x="129" y="513"/>
                    <a:pt x="153" y="518"/>
                    <a:pt x="176" y="531"/>
                  </a:cubicBezTo>
                  <a:lnTo>
                    <a:pt x="156" y="562"/>
                  </a:lnTo>
                  <a:cubicBezTo>
                    <a:pt x="138" y="552"/>
                    <a:pt x="121" y="549"/>
                    <a:pt x="106" y="551"/>
                  </a:cubicBezTo>
                  <a:cubicBezTo>
                    <a:pt x="91" y="553"/>
                    <a:pt x="77" y="561"/>
                    <a:pt x="64" y="574"/>
                  </a:cubicBezTo>
                  <a:cubicBezTo>
                    <a:pt x="49" y="588"/>
                    <a:pt x="40" y="605"/>
                    <a:pt x="37" y="622"/>
                  </a:cubicBezTo>
                  <a:cubicBezTo>
                    <a:pt x="34" y="639"/>
                    <a:pt x="37" y="656"/>
                    <a:pt x="45" y="672"/>
                  </a:cubicBezTo>
                  <a:cubicBezTo>
                    <a:pt x="53" y="688"/>
                    <a:pt x="63" y="702"/>
                    <a:pt x="76" y="715"/>
                  </a:cubicBezTo>
                  <a:cubicBezTo>
                    <a:pt x="93" y="732"/>
                    <a:pt x="109" y="744"/>
                    <a:pt x="127" y="751"/>
                  </a:cubicBezTo>
                  <a:cubicBezTo>
                    <a:pt x="144" y="759"/>
                    <a:pt x="160" y="760"/>
                    <a:pt x="177" y="756"/>
                  </a:cubicBezTo>
                  <a:cubicBezTo>
                    <a:pt x="193" y="752"/>
                    <a:pt x="207" y="744"/>
                    <a:pt x="219" y="732"/>
                  </a:cubicBezTo>
                  <a:cubicBezTo>
                    <a:pt x="233" y="718"/>
                    <a:pt x="241" y="702"/>
                    <a:pt x="243" y="683"/>
                  </a:cubicBezTo>
                  <a:cubicBezTo>
                    <a:pt x="245" y="665"/>
                    <a:pt x="239" y="646"/>
                    <a:pt x="226" y="626"/>
                  </a:cubicBezTo>
                  <a:close/>
                  <a:moveTo>
                    <a:pt x="397" y="591"/>
                  </a:moveTo>
                  <a:lnTo>
                    <a:pt x="226" y="420"/>
                  </a:lnTo>
                  <a:lnTo>
                    <a:pt x="162" y="484"/>
                  </a:lnTo>
                  <a:lnTo>
                    <a:pt x="139" y="461"/>
                  </a:lnTo>
                  <a:lnTo>
                    <a:pt x="293" y="307"/>
                  </a:lnTo>
                  <a:lnTo>
                    <a:pt x="316" y="330"/>
                  </a:lnTo>
                  <a:lnTo>
                    <a:pt x="252" y="394"/>
                  </a:lnTo>
                  <a:lnTo>
                    <a:pt x="423" y="565"/>
                  </a:lnTo>
                  <a:lnTo>
                    <a:pt x="397" y="591"/>
                  </a:lnTo>
                  <a:close/>
                  <a:moveTo>
                    <a:pt x="474" y="515"/>
                  </a:moveTo>
                  <a:lnTo>
                    <a:pt x="354" y="246"/>
                  </a:lnTo>
                  <a:lnTo>
                    <a:pt x="382" y="218"/>
                  </a:lnTo>
                  <a:lnTo>
                    <a:pt x="656" y="333"/>
                  </a:lnTo>
                  <a:lnTo>
                    <a:pt x="626" y="362"/>
                  </a:lnTo>
                  <a:lnTo>
                    <a:pt x="545" y="326"/>
                  </a:lnTo>
                  <a:lnTo>
                    <a:pt x="464" y="407"/>
                  </a:lnTo>
                  <a:lnTo>
                    <a:pt x="501" y="488"/>
                  </a:lnTo>
                  <a:lnTo>
                    <a:pt x="474" y="515"/>
                  </a:lnTo>
                  <a:close/>
                  <a:moveTo>
                    <a:pt x="450" y="379"/>
                  </a:moveTo>
                  <a:lnTo>
                    <a:pt x="516" y="313"/>
                  </a:lnTo>
                  <a:lnTo>
                    <a:pt x="442" y="280"/>
                  </a:lnTo>
                  <a:cubicBezTo>
                    <a:pt x="419" y="269"/>
                    <a:pt x="401" y="261"/>
                    <a:pt x="388" y="253"/>
                  </a:cubicBezTo>
                  <a:cubicBezTo>
                    <a:pt x="398" y="268"/>
                    <a:pt x="407" y="284"/>
                    <a:pt x="414" y="301"/>
                  </a:cubicBezTo>
                  <a:lnTo>
                    <a:pt x="450" y="379"/>
                  </a:lnTo>
                  <a:close/>
                  <a:moveTo>
                    <a:pt x="676" y="313"/>
                  </a:moveTo>
                  <a:lnTo>
                    <a:pt x="482" y="118"/>
                  </a:lnTo>
                  <a:lnTo>
                    <a:pt x="555" y="45"/>
                  </a:lnTo>
                  <a:cubicBezTo>
                    <a:pt x="568" y="32"/>
                    <a:pt x="578" y="23"/>
                    <a:pt x="586" y="17"/>
                  </a:cubicBezTo>
                  <a:cubicBezTo>
                    <a:pt x="598" y="9"/>
                    <a:pt x="609" y="4"/>
                    <a:pt x="620" y="2"/>
                  </a:cubicBezTo>
                  <a:cubicBezTo>
                    <a:pt x="630" y="0"/>
                    <a:pt x="642" y="1"/>
                    <a:pt x="654" y="5"/>
                  </a:cubicBezTo>
                  <a:cubicBezTo>
                    <a:pt x="666" y="10"/>
                    <a:pt x="677" y="16"/>
                    <a:pt x="686" y="26"/>
                  </a:cubicBezTo>
                  <a:cubicBezTo>
                    <a:pt x="703" y="43"/>
                    <a:pt x="712" y="62"/>
                    <a:pt x="712" y="84"/>
                  </a:cubicBezTo>
                  <a:cubicBezTo>
                    <a:pt x="713" y="106"/>
                    <a:pt x="700" y="130"/>
                    <a:pt x="673" y="158"/>
                  </a:cubicBezTo>
                  <a:lnTo>
                    <a:pt x="623" y="208"/>
                  </a:lnTo>
                  <a:lnTo>
                    <a:pt x="702" y="287"/>
                  </a:lnTo>
                  <a:lnTo>
                    <a:pt x="676" y="313"/>
                  </a:lnTo>
                  <a:close/>
                  <a:moveTo>
                    <a:pt x="600" y="185"/>
                  </a:moveTo>
                  <a:lnTo>
                    <a:pt x="650" y="135"/>
                  </a:lnTo>
                  <a:cubicBezTo>
                    <a:pt x="667" y="118"/>
                    <a:pt x="675" y="103"/>
                    <a:pt x="676" y="90"/>
                  </a:cubicBezTo>
                  <a:cubicBezTo>
                    <a:pt x="677" y="77"/>
                    <a:pt x="672" y="65"/>
                    <a:pt x="661" y="53"/>
                  </a:cubicBezTo>
                  <a:cubicBezTo>
                    <a:pt x="652" y="45"/>
                    <a:pt x="643" y="40"/>
                    <a:pt x="634" y="39"/>
                  </a:cubicBezTo>
                  <a:cubicBezTo>
                    <a:pt x="624" y="37"/>
                    <a:pt x="614" y="39"/>
                    <a:pt x="606" y="43"/>
                  </a:cubicBezTo>
                  <a:cubicBezTo>
                    <a:pt x="600" y="47"/>
                    <a:pt x="592" y="54"/>
                    <a:pt x="580" y="66"/>
                  </a:cubicBezTo>
                  <a:lnTo>
                    <a:pt x="530" y="115"/>
                  </a:lnTo>
                  <a:lnTo>
                    <a:pt x="600" y="185"/>
                  </a:lnTo>
                  <a:close/>
                </a:path>
              </a:pathLst>
            </a:custGeom>
            <a:solidFill>
              <a:srgbClr val="000000"/>
            </a:solidFill>
            <a:ln w="0">
              <a:solidFill>
                <a:srgbClr val="000000"/>
              </a:solidFill>
              <a:round/>
              <a:headEnd/>
              <a:tailEnd/>
            </a:ln>
          </p:spPr>
          <p:txBody>
            <a:bodyPr/>
            <a:lstStyle/>
            <a:p>
              <a:endParaRPr lang="en-US"/>
            </a:p>
          </p:txBody>
        </p:sp>
        <p:sp>
          <p:nvSpPr>
            <p:cNvPr id="15398" name="Freeform 19"/>
            <p:cNvSpPr>
              <a:spLocks noEditPoints="1"/>
            </p:cNvSpPr>
            <p:nvPr/>
          </p:nvSpPr>
          <p:spPr bwMode="auto">
            <a:xfrm>
              <a:off x="2470318" y="5536156"/>
              <a:ext cx="549379" cy="604417"/>
            </a:xfrm>
            <a:custGeom>
              <a:avLst/>
              <a:gdLst>
                <a:gd name="T0" fmla="*/ 0 w 1087"/>
                <a:gd name="T1" fmla="*/ 2147483647 h 1082"/>
                <a:gd name="T2" fmla="*/ 2147483647 w 1087"/>
                <a:gd name="T3" fmla="*/ 2147483647 h 1082"/>
                <a:gd name="T4" fmla="*/ 2147483647 w 1087"/>
                <a:gd name="T5" fmla="*/ 2147483647 h 1082"/>
                <a:gd name="T6" fmla="*/ 2147483647 w 1087"/>
                <a:gd name="T7" fmla="*/ 2147483647 h 1082"/>
                <a:gd name="T8" fmla="*/ 2147483647 w 1087"/>
                <a:gd name="T9" fmla="*/ 2147483647 h 1082"/>
                <a:gd name="T10" fmla="*/ 2147483647 w 1087"/>
                <a:gd name="T11" fmla="*/ 2147483647 h 1082"/>
                <a:gd name="T12" fmla="*/ 2147483647 w 1087"/>
                <a:gd name="T13" fmla="*/ 2147483647 h 1082"/>
                <a:gd name="T14" fmla="*/ 2147483647 w 1087"/>
                <a:gd name="T15" fmla="*/ 2147483647 h 1082"/>
                <a:gd name="T16" fmla="*/ 2147483647 w 1087"/>
                <a:gd name="T17" fmla="*/ 2147483647 h 1082"/>
                <a:gd name="T18" fmla="*/ 2147483647 w 1087"/>
                <a:gd name="T19" fmla="*/ 2147483647 h 1082"/>
                <a:gd name="T20" fmla="*/ 2147483647 w 1087"/>
                <a:gd name="T21" fmla="*/ 2147483647 h 1082"/>
                <a:gd name="T22" fmla="*/ 2147483647 w 1087"/>
                <a:gd name="T23" fmla="*/ 2147483647 h 1082"/>
                <a:gd name="T24" fmla="*/ 2147483647 w 1087"/>
                <a:gd name="T25" fmla="*/ 2147483647 h 1082"/>
                <a:gd name="T26" fmla="*/ 2147483647 w 1087"/>
                <a:gd name="T27" fmla="*/ 2147483647 h 1082"/>
                <a:gd name="T28" fmla="*/ 2147483647 w 1087"/>
                <a:gd name="T29" fmla="*/ 2147483647 h 1082"/>
                <a:gd name="T30" fmla="*/ 2147483647 w 1087"/>
                <a:gd name="T31" fmla="*/ 2147483647 h 1082"/>
                <a:gd name="T32" fmla="*/ 2147483647 w 1087"/>
                <a:gd name="T33" fmla="*/ 2147483647 h 1082"/>
                <a:gd name="T34" fmla="*/ 2147483647 w 1087"/>
                <a:gd name="T35" fmla="*/ 2147483647 h 1082"/>
                <a:gd name="T36" fmla="*/ 2147483647 w 1087"/>
                <a:gd name="T37" fmla="*/ 2147483647 h 1082"/>
                <a:gd name="T38" fmla="*/ 2147483647 w 1087"/>
                <a:gd name="T39" fmla="*/ 2147483647 h 1082"/>
                <a:gd name="T40" fmla="*/ 2147483647 w 1087"/>
                <a:gd name="T41" fmla="*/ 2147483647 h 1082"/>
                <a:gd name="T42" fmla="*/ 2147483647 w 1087"/>
                <a:gd name="T43" fmla="*/ 2147483647 h 1082"/>
                <a:gd name="T44" fmla="*/ 2147483647 w 1087"/>
                <a:gd name="T45" fmla="*/ 2147483647 h 1082"/>
                <a:gd name="T46" fmla="*/ 2147483647 w 1087"/>
                <a:gd name="T47" fmla="*/ 2147483647 h 1082"/>
                <a:gd name="T48" fmla="*/ 2147483647 w 1087"/>
                <a:gd name="T49" fmla="*/ 2147483647 h 1082"/>
                <a:gd name="T50" fmla="*/ 2147483647 w 1087"/>
                <a:gd name="T51" fmla="*/ 2147483647 h 1082"/>
                <a:gd name="T52" fmla="*/ 2147483647 w 1087"/>
                <a:gd name="T53" fmla="*/ 2147483647 h 1082"/>
                <a:gd name="T54" fmla="*/ 2147483647 w 1087"/>
                <a:gd name="T55" fmla="*/ 2147483647 h 1082"/>
                <a:gd name="T56" fmla="*/ 2147483647 w 1087"/>
                <a:gd name="T57" fmla="*/ 2147483647 h 1082"/>
                <a:gd name="T58" fmla="*/ 2147483647 w 1087"/>
                <a:gd name="T59" fmla="*/ 2147483647 h 1082"/>
                <a:gd name="T60" fmla="*/ 2147483647 w 1087"/>
                <a:gd name="T61" fmla="*/ 2147483647 h 1082"/>
                <a:gd name="T62" fmla="*/ 2147483647 w 1087"/>
                <a:gd name="T63" fmla="*/ 2147483647 h 1082"/>
                <a:gd name="T64" fmla="*/ 2147483647 w 1087"/>
                <a:gd name="T65" fmla="*/ 2147483647 h 1082"/>
                <a:gd name="T66" fmla="*/ 2147483647 w 1087"/>
                <a:gd name="T67" fmla="*/ 2147483647 h 1082"/>
                <a:gd name="T68" fmla="*/ 2147483647 w 1087"/>
                <a:gd name="T69" fmla="*/ 2147483647 h 1082"/>
                <a:gd name="T70" fmla="*/ 2147483647 w 1087"/>
                <a:gd name="T71" fmla="*/ 2147483647 h 1082"/>
                <a:gd name="T72" fmla="*/ 2147483647 w 1087"/>
                <a:gd name="T73" fmla="*/ 2147483647 h 1082"/>
                <a:gd name="T74" fmla="*/ 2147483647 w 1087"/>
                <a:gd name="T75" fmla="*/ 2147483647 h 1082"/>
                <a:gd name="T76" fmla="*/ 2147483647 w 1087"/>
                <a:gd name="T77" fmla="*/ 2147483647 h 1082"/>
                <a:gd name="T78" fmla="*/ 2147483647 w 1087"/>
                <a:gd name="T79" fmla="*/ 2147483647 h 1082"/>
                <a:gd name="T80" fmla="*/ 2147483647 w 1087"/>
                <a:gd name="T81" fmla="*/ 2147483647 h 1082"/>
                <a:gd name="T82" fmla="*/ 2147483647 w 1087"/>
                <a:gd name="T83" fmla="*/ 2147483647 h 1082"/>
                <a:gd name="T84" fmla="*/ 2147483647 w 1087"/>
                <a:gd name="T85" fmla="*/ 2147483647 h 1082"/>
                <a:gd name="T86" fmla="*/ 2147483647 w 1087"/>
                <a:gd name="T87" fmla="*/ 2147483647 h 1082"/>
                <a:gd name="T88" fmla="*/ 2147483647 w 1087"/>
                <a:gd name="T89" fmla="*/ 2147483647 h 1082"/>
                <a:gd name="T90" fmla="*/ 2147483647 w 1087"/>
                <a:gd name="T91" fmla="*/ 2147483647 h 1082"/>
                <a:gd name="T92" fmla="*/ 2147483647 w 1087"/>
                <a:gd name="T93" fmla="*/ 2147483647 h 1082"/>
                <a:gd name="T94" fmla="*/ 2147483647 w 1087"/>
                <a:gd name="T95" fmla="*/ 2147483647 h 1082"/>
                <a:gd name="T96" fmla="*/ 2147483647 w 1087"/>
                <a:gd name="T97" fmla="*/ 2147483647 h 1082"/>
                <a:gd name="T98" fmla="*/ 2147483647 w 1087"/>
                <a:gd name="T99" fmla="*/ 2147483647 h 1082"/>
                <a:gd name="T100" fmla="*/ 2147483647 w 1087"/>
                <a:gd name="T101" fmla="*/ 2147483647 h 10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7"/>
                <a:gd name="T154" fmla="*/ 0 h 1082"/>
                <a:gd name="T155" fmla="*/ 1087 w 1087"/>
                <a:gd name="T156" fmla="*/ 1082 h 10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7" h="1082">
                  <a:moveTo>
                    <a:pt x="195" y="1082"/>
                  </a:moveTo>
                  <a:lnTo>
                    <a:pt x="0" y="888"/>
                  </a:lnTo>
                  <a:lnTo>
                    <a:pt x="67" y="821"/>
                  </a:lnTo>
                  <a:cubicBezTo>
                    <a:pt x="82" y="805"/>
                    <a:pt x="95" y="795"/>
                    <a:pt x="105" y="789"/>
                  </a:cubicBezTo>
                  <a:cubicBezTo>
                    <a:pt x="118" y="780"/>
                    <a:pt x="133" y="775"/>
                    <a:pt x="147" y="774"/>
                  </a:cubicBezTo>
                  <a:cubicBezTo>
                    <a:pt x="166" y="773"/>
                    <a:pt x="185" y="776"/>
                    <a:pt x="203" y="784"/>
                  </a:cubicBezTo>
                  <a:cubicBezTo>
                    <a:pt x="222" y="793"/>
                    <a:pt x="240" y="806"/>
                    <a:pt x="257" y="823"/>
                  </a:cubicBezTo>
                  <a:cubicBezTo>
                    <a:pt x="272" y="838"/>
                    <a:pt x="283" y="853"/>
                    <a:pt x="291" y="867"/>
                  </a:cubicBezTo>
                  <a:cubicBezTo>
                    <a:pt x="299" y="882"/>
                    <a:pt x="304" y="896"/>
                    <a:pt x="306" y="909"/>
                  </a:cubicBezTo>
                  <a:cubicBezTo>
                    <a:pt x="308" y="922"/>
                    <a:pt x="308" y="934"/>
                    <a:pt x="306" y="944"/>
                  </a:cubicBezTo>
                  <a:cubicBezTo>
                    <a:pt x="304" y="955"/>
                    <a:pt x="300" y="966"/>
                    <a:pt x="293" y="977"/>
                  </a:cubicBezTo>
                  <a:cubicBezTo>
                    <a:pt x="286" y="989"/>
                    <a:pt x="277" y="1000"/>
                    <a:pt x="265" y="1012"/>
                  </a:cubicBezTo>
                  <a:lnTo>
                    <a:pt x="195" y="1082"/>
                  </a:lnTo>
                  <a:close/>
                  <a:moveTo>
                    <a:pt x="197" y="1033"/>
                  </a:moveTo>
                  <a:lnTo>
                    <a:pt x="239" y="992"/>
                  </a:lnTo>
                  <a:cubicBezTo>
                    <a:pt x="252" y="979"/>
                    <a:pt x="261" y="968"/>
                    <a:pt x="266" y="958"/>
                  </a:cubicBezTo>
                  <a:cubicBezTo>
                    <a:pt x="270" y="948"/>
                    <a:pt x="273" y="939"/>
                    <a:pt x="273" y="931"/>
                  </a:cubicBezTo>
                  <a:cubicBezTo>
                    <a:pt x="273" y="918"/>
                    <a:pt x="269" y="905"/>
                    <a:pt x="263" y="892"/>
                  </a:cubicBezTo>
                  <a:cubicBezTo>
                    <a:pt x="256" y="878"/>
                    <a:pt x="245" y="864"/>
                    <a:pt x="230" y="849"/>
                  </a:cubicBezTo>
                  <a:cubicBezTo>
                    <a:pt x="210" y="829"/>
                    <a:pt x="191" y="816"/>
                    <a:pt x="173" y="812"/>
                  </a:cubicBezTo>
                  <a:cubicBezTo>
                    <a:pt x="156" y="808"/>
                    <a:pt x="140" y="809"/>
                    <a:pt x="127" y="815"/>
                  </a:cubicBezTo>
                  <a:cubicBezTo>
                    <a:pt x="118" y="819"/>
                    <a:pt x="105" y="829"/>
                    <a:pt x="90" y="844"/>
                  </a:cubicBezTo>
                  <a:lnTo>
                    <a:pt x="49" y="885"/>
                  </a:lnTo>
                  <a:lnTo>
                    <a:pt x="197" y="1033"/>
                  </a:lnTo>
                  <a:close/>
                  <a:moveTo>
                    <a:pt x="387" y="890"/>
                  </a:moveTo>
                  <a:lnTo>
                    <a:pt x="193" y="695"/>
                  </a:lnTo>
                  <a:lnTo>
                    <a:pt x="266" y="622"/>
                  </a:lnTo>
                  <a:cubicBezTo>
                    <a:pt x="279" y="609"/>
                    <a:pt x="289" y="600"/>
                    <a:pt x="297" y="594"/>
                  </a:cubicBezTo>
                  <a:cubicBezTo>
                    <a:pt x="309" y="586"/>
                    <a:pt x="320" y="581"/>
                    <a:pt x="330" y="579"/>
                  </a:cubicBezTo>
                  <a:cubicBezTo>
                    <a:pt x="341" y="577"/>
                    <a:pt x="353" y="578"/>
                    <a:pt x="365" y="582"/>
                  </a:cubicBezTo>
                  <a:cubicBezTo>
                    <a:pt x="377" y="587"/>
                    <a:pt x="388" y="593"/>
                    <a:pt x="397" y="603"/>
                  </a:cubicBezTo>
                  <a:cubicBezTo>
                    <a:pt x="414" y="620"/>
                    <a:pt x="423" y="639"/>
                    <a:pt x="423" y="661"/>
                  </a:cubicBezTo>
                  <a:cubicBezTo>
                    <a:pt x="424" y="683"/>
                    <a:pt x="411" y="708"/>
                    <a:pt x="384" y="735"/>
                  </a:cubicBezTo>
                  <a:lnTo>
                    <a:pt x="334" y="785"/>
                  </a:lnTo>
                  <a:lnTo>
                    <a:pt x="413" y="864"/>
                  </a:lnTo>
                  <a:lnTo>
                    <a:pt x="387" y="890"/>
                  </a:lnTo>
                  <a:close/>
                  <a:moveTo>
                    <a:pt x="311" y="762"/>
                  </a:moveTo>
                  <a:lnTo>
                    <a:pt x="361" y="712"/>
                  </a:lnTo>
                  <a:cubicBezTo>
                    <a:pt x="378" y="695"/>
                    <a:pt x="386" y="680"/>
                    <a:pt x="387" y="667"/>
                  </a:cubicBezTo>
                  <a:cubicBezTo>
                    <a:pt x="388" y="654"/>
                    <a:pt x="383" y="642"/>
                    <a:pt x="372" y="630"/>
                  </a:cubicBezTo>
                  <a:cubicBezTo>
                    <a:pt x="363" y="622"/>
                    <a:pt x="354" y="617"/>
                    <a:pt x="344" y="616"/>
                  </a:cubicBezTo>
                  <a:cubicBezTo>
                    <a:pt x="335" y="614"/>
                    <a:pt x="325" y="616"/>
                    <a:pt x="317" y="620"/>
                  </a:cubicBezTo>
                  <a:cubicBezTo>
                    <a:pt x="311" y="624"/>
                    <a:pt x="303" y="631"/>
                    <a:pt x="291" y="643"/>
                  </a:cubicBezTo>
                  <a:lnTo>
                    <a:pt x="241" y="692"/>
                  </a:lnTo>
                  <a:lnTo>
                    <a:pt x="311" y="762"/>
                  </a:lnTo>
                  <a:close/>
                  <a:moveTo>
                    <a:pt x="568" y="709"/>
                  </a:moveTo>
                  <a:lnTo>
                    <a:pt x="374" y="514"/>
                  </a:lnTo>
                  <a:lnTo>
                    <a:pt x="441" y="447"/>
                  </a:lnTo>
                  <a:cubicBezTo>
                    <a:pt x="456" y="432"/>
                    <a:pt x="468" y="422"/>
                    <a:pt x="478" y="415"/>
                  </a:cubicBezTo>
                  <a:cubicBezTo>
                    <a:pt x="492" y="407"/>
                    <a:pt x="506" y="402"/>
                    <a:pt x="520" y="401"/>
                  </a:cubicBezTo>
                  <a:cubicBezTo>
                    <a:pt x="539" y="399"/>
                    <a:pt x="558" y="403"/>
                    <a:pt x="577" y="411"/>
                  </a:cubicBezTo>
                  <a:cubicBezTo>
                    <a:pt x="595" y="419"/>
                    <a:pt x="613" y="432"/>
                    <a:pt x="631" y="450"/>
                  </a:cubicBezTo>
                  <a:cubicBezTo>
                    <a:pt x="645" y="464"/>
                    <a:pt x="657" y="479"/>
                    <a:pt x="665" y="494"/>
                  </a:cubicBezTo>
                  <a:cubicBezTo>
                    <a:pt x="673" y="509"/>
                    <a:pt x="678" y="523"/>
                    <a:pt x="680" y="536"/>
                  </a:cubicBezTo>
                  <a:cubicBezTo>
                    <a:pt x="682" y="548"/>
                    <a:pt x="682" y="560"/>
                    <a:pt x="680" y="571"/>
                  </a:cubicBezTo>
                  <a:cubicBezTo>
                    <a:pt x="677" y="582"/>
                    <a:pt x="673" y="593"/>
                    <a:pt x="666" y="604"/>
                  </a:cubicBezTo>
                  <a:cubicBezTo>
                    <a:pt x="659" y="615"/>
                    <a:pt x="650" y="627"/>
                    <a:pt x="638" y="638"/>
                  </a:cubicBezTo>
                  <a:lnTo>
                    <a:pt x="568" y="709"/>
                  </a:lnTo>
                  <a:close/>
                  <a:moveTo>
                    <a:pt x="571" y="660"/>
                  </a:moveTo>
                  <a:lnTo>
                    <a:pt x="612" y="618"/>
                  </a:lnTo>
                  <a:cubicBezTo>
                    <a:pt x="625" y="606"/>
                    <a:pt x="634" y="594"/>
                    <a:pt x="639" y="585"/>
                  </a:cubicBezTo>
                  <a:cubicBezTo>
                    <a:pt x="644" y="575"/>
                    <a:pt x="646" y="566"/>
                    <a:pt x="646" y="557"/>
                  </a:cubicBezTo>
                  <a:cubicBezTo>
                    <a:pt x="646" y="545"/>
                    <a:pt x="643" y="532"/>
                    <a:pt x="636" y="518"/>
                  </a:cubicBezTo>
                  <a:cubicBezTo>
                    <a:pt x="629" y="505"/>
                    <a:pt x="618" y="490"/>
                    <a:pt x="604" y="476"/>
                  </a:cubicBezTo>
                  <a:cubicBezTo>
                    <a:pt x="583" y="455"/>
                    <a:pt x="564" y="443"/>
                    <a:pt x="547" y="439"/>
                  </a:cubicBezTo>
                  <a:cubicBezTo>
                    <a:pt x="529" y="435"/>
                    <a:pt x="514" y="435"/>
                    <a:pt x="500" y="441"/>
                  </a:cubicBezTo>
                  <a:cubicBezTo>
                    <a:pt x="491" y="446"/>
                    <a:pt x="478" y="455"/>
                    <a:pt x="463" y="471"/>
                  </a:cubicBezTo>
                  <a:lnTo>
                    <a:pt x="422" y="511"/>
                  </a:lnTo>
                  <a:lnTo>
                    <a:pt x="571" y="660"/>
                  </a:lnTo>
                  <a:close/>
                  <a:moveTo>
                    <a:pt x="760" y="516"/>
                  </a:moveTo>
                  <a:lnTo>
                    <a:pt x="566" y="322"/>
                  </a:lnTo>
                  <a:lnTo>
                    <a:pt x="639" y="249"/>
                  </a:lnTo>
                  <a:cubicBezTo>
                    <a:pt x="652" y="236"/>
                    <a:pt x="663" y="226"/>
                    <a:pt x="671" y="221"/>
                  </a:cubicBezTo>
                  <a:cubicBezTo>
                    <a:pt x="682" y="213"/>
                    <a:pt x="693" y="208"/>
                    <a:pt x="704" y="206"/>
                  </a:cubicBezTo>
                  <a:cubicBezTo>
                    <a:pt x="715" y="204"/>
                    <a:pt x="726" y="205"/>
                    <a:pt x="738" y="209"/>
                  </a:cubicBezTo>
                  <a:cubicBezTo>
                    <a:pt x="750" y="213"/>
                    <a:pt x="761" y="220"/>
                    <a:pt x="771" y="230"/>
                  </a:cubicBezTo>
                  <a:cubicBezTo>
                    <a:pt x="787" y="246"/>
                    <a:pt x="796" y="265"/>
                    <a:pt x="797" y="287"/>
                  </a:cubicBezTo>
                  <a:cubicBezTo>
                    <a:pt x="798" y="309"/>
                    <a:pt x="784" y="334"/>
                    <a:pt x="757" y="362"/>
                  </a:cubicBezTo>
                  <a:lnTo>
                    <a:pt x="707" y="411"/>
                  </a:lnTo>
                  <a:lnTo>
                    <a:pt x="786" y="491"/>
                  </a:lnTo>
                  <a:lnTo>
                    <a:pt x="760" y="516"/>
                  </a:lnTo>
                  <a:close/>
                  <a:moveTo>
                    <a:pt x="684" y="389"/>
                  </a:moveTo>
                  <a:lnTo>
                    <a:pt x="734" y="338"/>
                  </a:lnTo>
                  <a:cubicBezTo>
                    <a:pt x="751" y="322"/>
                    <a:pt x="760" y="307"/>
                    <a:pt x="761" y="294"/>
                  </a:cubicBezTo>
                  <a:cubicBezTo>
                    <a:pt x="761" y="280"/>
                    <a:pt x="756" y="268"/>
                    <a:pt x="745" y="257"/>
                  </a:cubicBezTo>
                  <a:cubicBezTo>
                    <a:pt x="737" y="249"/>
                    <a:pt x="728" y="244"/>
                    <a:pt x="718" y="242"/>
                  </a:cubicBezTo>
                  <a:cubicBezTo>
                    <a:pt x="708" y="241"/>
                    <a:pt x="699" y="242"/>
                    <a:pt x="690" y="247"/>
                  </a:cubicBezTo>
                  <a:cubicBezTo>
                    <a:pt x="685" y="250"/>
                    <a:pt x="676" y="258"/>
                    <a:pt x="664" y="269"/>
                  </a:cubicBezTo>
                  <a:lnTo>
                    <a:pt x="615" y="319"/>
                  </a:lnTo>
                  <a:lnTo>
                    <a:pt x="684" y="389"/>
                  </a:lnTo>
                  <a:close/>
                  <a:moveTo>
                    <a:pt x="942" y="335"/>
                  </a:moveTo>
                  <a:lnTo>
                    <a:pt x="748" y="140"/>
                  </a:lnTo>
                  <a:lnTo>
                    <a:pt x="888" y="0"/>
                  </a:lnTo>
                  <a:lnTo>
                    <a:pt x="911" y="23"/>
                  </a:lnTo>
                  <a:lnTo>
                    <a:pt x="796" y="138"/>
                  </a:lnTo>
                  <a:lnTo>
                    <a:pt x="856" y="197"/>
                  </a:lnTo>
                  <a:lnTo>
                    <a:pt x="963" y="90"/>
                  </a:lnTo>
                  <a:lnTo>
                    <a:pt x="986" y="112"/>
                  </a:lnTo>
                  <a:lnTo>
                    <a:pt x="879" y="220"/>
                  </a:lnTo>
                  <a:lnTo>
                    <a:pt x="945" y="286"/>
                  </a:lnTo>
                  <a:lnTo>
                    <a:pt x="1064" y="167"/>
                  </a:lnTo>
                  <a:lnTo>
                    <a:pt x="1087" y="190"/>
                  </a:lnTo>
                  <a:lnTo>
                    <a:pt x="942" y="335"/>
                  </a:lnTo>
                  <a:close/>
                </a:path>
              </a:pathLst>
            </a:custGeom>
            <a:solidFill>
              <a:srgbClr val="000000"/>
            </a:solidFill>
            <a:ln w="0">
              <a:solidFill>
                <a:srgbClr val="000000"/>
              </a:solidFill>
              <a:round/>
              <a:headEnd/>
              <a:tailEnd/>
            </a:ln>
          </p:spPr>
          <p:txBody>
            <a:bodyPr/>
            <a:lstStyle/>
            <a:p>
              <a:endParaRPr lang="en-US"/>
            </a:p>
          </p:txBody>
        </p:sp>
        <p:sp>
          <p:nvSpPr>
            <p:cNvPr id="15399" name="Freeform 18"/>
            <p:cNvSpPr>
              <a:spLocks noEditPoints="1"/>
            </p:cNvSpPr>
            <p:nvPr/>
          </p:nvSpPr>
          <p:spPr bwMode="auto">
            <a:xfrm>
              <a:off x="3024550" y="5587963"/>
              <a:ext cx="555310" cy="572261"/>
            </a:xfrm>
            <a:custGeom>
              <a:avLst/>
              <a:gdLst>
                <a:gd name="T0" fmla="*/ 2147483647 w 1099"/>
                <a:gd name="T1" fmla="*/ 2147483647 h 1025"/>
                <a:gd name="T2" fmla="*/ 2147483647 w 1099"/>
                <a:gd name="T3" fmla="*/ 2147483647 h 1025"/>
                <a:gd name="T4" fmla="*/ 2147483647 w 1099"/>
                <a:gd name="T5" fmla="*/ 2147483647 h 1025"/>
                <a:gd name="T6" fmla="*/ 2147483647 w 1099"/>
                <a:gd name="T7" fmla="*/ 2147483647 h 1025"/>
                <a:gd name="T8" fmla="*/ 2147483647 w 1099"/>
                <a:gd name="T9" fmla="*/ 2147483647 h 1025"/>
                <a:gd name="T10" fmla="*/ 2147483647 w 1099"/>
                <a:gd name="T11" fmla="*/ 2147483647 h 1025"/>
                <a:gd name="T12" fmla="*/ 2147483647 w 1099"/>
                <a:gd name="T13" fmla="*/ 2147483647 h 1025"/>
                <a:gd name="T14" fmla="*/ 2147483647 w 1099"/>
                <a:gd name="T15" fmla="*/ 2147483647 h 1025"/>
                <a:gd name="T16" fmla="*/ 2147483647 w 1099"/>
                <a:gd name="T17" fmla="*/ 2147483647 h 1025"/>
                <a:gd name="T18" fmla="*/ 2147483647 w 1099"/>
                <a:gd name="T19" fmla="*/ 2147483647 h 1025"/>
                <a:gd name="T20" fmla="*/ 2147483647 w 1099"/>
                <a:gd name="T21" fmla="*/ 2147483647 h 1025"/>
                <a:gd name="T22" fmla="*/ 2147483647 w 1099"/>
                <a:gd name="T23" fmla="*/ 2147483647 h 1025"/>
                <a:gd name="T24" fmla="*/ 2147483647 w 1099"/>
                <a:gd name="T25" fmla="*/ 2147483647 h 1025"/>
                <a:gd name="T26" fmla="*/ 2147483647 w 1099"/>
                <a:gd name="T27" fmla="*/ 2147483647 h 1025"/>
                <a:gd name="T28" fmla="*/ 2147483647 w 1099"/>
                <a:gd name="T29" fmla="*/ 2147483647 h 1025"/>
                <a:gd name="T30" fmla="*/ 2147483647 w 1099"/>
                <a:gd name="T31" fmla="*/ 2147483647 h 1025"/>
                <a:gd name="T32" fmla="*/ 2147483647 w 1099"/>
                <a:gd name="T33" fmla="*/ 2147483647 h 1025"/>
                <a:gd name="T34" fmla="*/ 2147483647 w 1099"/>
                <a:gd name="T35" fmla="*/ 2147483647 h 1025"/>
                <a:gd name="T36" fmla="*/ 2147483647 w 1099"/>
                <a:gd name="T37" fmla="*/ 2147483647 h 1025"/>
                <a:gd name="T38" fmla="*/ 2147483647 w 1099"/>
                <a:gd name="T39" fmla="*/ 2147483647 h 1025"/>
                <a:gd name="T40" fmla="*/ 2147483647 w 1099"/>
                <a:gd name="T41" fmla="*/ 2147483647 h 1025"/>
                <a:gd name="T42" fmla="*/ 2147483647 w 1099"/>
                <a:gd name="T43" fmla="*/ 2147483647 h 1025"/>
                <a:gd name="T44" fmla="*/ 2147483647 w 1099"/>
                <a:gd name="T45" fmla="*/ 2147483647 h 1025"/>
                <a:gd name="T46" fmla="*/ 2147483647 w 1099"/>
                <a:gd name="T47" fmla="*/ 2147483647 h 1025"/>
                <a:gd name="T48" fmla="*/ 2147483647 w 1099"/>
                <a:gd name="T49" fmla="*/ 2147483647 h 1025"/>
                <a:gd name="T50" fmla="*/ 2147483647 w 1099"/>
                <a:gd name="T51" fmla="*/ 2147483647 h 1025"/>
                <a:gd name="T52" fmla="*/ 2147483647 w 1099"/>
                <a:gd name="T53" fmla="*/ 2147483647 h 1025"/>
                <a:gd name="T54" fmla="*/ 2147483647 w 1099"/>
                <a:gd name="T55" fmla="*/ 2147483647 h 1025"/>
                <a:gd name="T56" fmla="*/ 2147483647 w 1099"/>
                <a:gd name="T57" fmla="*/ 2147483647 h 1025"/>
                <a:gd name="T58" fmla="*/ 2147483647 w 1099"/>
                <a:gd name="T59" fmla="*/ 2147483647 h 1025"/>
                <a:gd name="T60" fmla="*/ 2147483647 w 1099"/>
                <a:gd name="T61" fmla="*/ 2147483647 h 1025"/>
                <a:gd name="T62" fmla="*/ 2147483647 w 1099"/>
                <a:gd name="T63" fmla="*/ 2147483647 h 1025"/>
                <a:gd name="T64" fmla="*/ 2147483647 w 1099"/>
                <a:gd name="T65" fmla="*/ 2147483647 h 1025"/>
                <a:gd name="T66" fmla="*/ 2147483647 w 1099"/>
                <a:gd name="T67" fmla="*/ 2147483647 h 1025"/>
                <a:gd name="T68" fmla="*/ 2147483647 w 1099"/>
                <a:gd name="T69" fmla="*/ 2147483647 h 1025"/>
                <a:gd name="T70" fmla="*/ 2147483647 w 1099"/>
                <a:gd name="T71" fmla="*/ 2147483647 h 1025"/>
                <a:gd name="T72" fmla="*/ 2147483647 w 1099"/>
                <a:gd name="T73" fmla="*/ 2147483647 h 1025"/>
                <a:gd name="T74" fmla="*/ 2147483647 w 1099"/>
                <a:gd name="T75" fmla="*/ 2147483647 h 1025"/>
                <a:gd name="T76" fmla="*/ 2147483647 w 1099"/>
                <a:gd name="T77" fmla="*/ 2147483647 h 1025"/>
                <a:gd name="T78" fmla="*/ 2147483647 w 1099"/>
                <a:gd name="T79" fmla="*/ 2147483647 h 1025"/>
                <a:gd name="T80" fmla="*/ 2147483647 w 1099"/>
                <a:gd name="T81" fmla="*/ 2147483647 h 1025"/>
                <a:gd name="T82" fmla="*/ 2147483647 w 1099"/>
                <a:gd name="T83" fmla="*/ 2147483647 h 1025"/>
                <a:gd name="T84" fmla="*/ 2147483647 w 1099"/>
                <a:gd name="T85" fmla="*/ 2147483647 h 1025"/>
                <a:gd name="T86" fmla="*/ 2147483647 w 1099"/>
                <a:gd name="T87" fmla="*/ 2147483647 h 1025"/>
                <a:gd name="T88" fmla="*/ 2147483647 w 1099"/>
                <a:gd name="T89" fmla="*/ 2147483647 h 1025"/>
                <a:gd name="T90" fmla="*/ 2147483647 w 1099"/>
                <a:gd name="T91" fmla="*/ 2147483647 h 1025"/>
                <a:gd name="T92" fmla="*/ 2147483647 w 1099"/>
                <a:gd name="T93" fmla="*/ 2147483647 h 1025"/>
                <a:gd name="T94" fmla="*/ 2147483647 w 1099"/>
                <a:gd name="T95" fmla="*/ 2147483647 h 1025"/>
                <a:gd name="T96" fmla="*/ 2147483647 w 1099"/>
                <a:gd name="T97" fmla="*/ 2147483647 h 1025"/>
                <a:gd name="T98" fmla="*/ 2147483647 w 1099"/>
                <a:gd name="T99" fmla="*/ 2147483647 h 1025"/>
                <a:gd name="T100" fmla="*/ 2147483647 w 1099"/>
                <a:gd name="T101" fmla="*/ 2147483647 h 1025"/>
                <a:gd name="T102" fmla="*/ 2147483647 w 1099"/>
                <a:gd name="T103" fmla="*/ 2147483647 h 1025"/>
                <a:gd name="T104" fmla="*/ 2147483647 w 1099"/>
                <a:gd name="T105" fmla="*/ 2147483647 h 1025"/>
                <a:gd name="T106" fmla="*/ 2147483647 w 1099"/>
                <a:gd name="T107" fmla="*/ 2147483647 h 10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99"/>
                <a:gd name="T163" fmla="*/ 0 h 1025"/>
                <a:gd name="T164" fmla="*/ 1099 w 1099"/>
                <a:gd name="T165" fmla="*/ 1025 h 10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99" h="1025">
                  <a:moveTo>
                    <a:pt x="195" y="1025"/>
                  </a:moveTo>
                  <a:lnTo>
                    <a:pt x="0" y="830"/>
                  </a:lnTo>
                  <a:lnTo>
                    <a:pt x="73" y="757"/>
                  </a:lnTo>
                  <a:cubicBezTo>
                    <a:pt x="88" y="743"/>
                    <a:pt x="102" y="733"/>
                    <a:pt x="115" y="728"/>
                  </a:cubicBezTo>
                  <a:cubicBezTo>
                    <a:pt x="128" y="723"/>
                    <a:pt x="141" y="722"/>
                    <a:pt x="154" y="725"/>
                  </a:cubicBezTo>
                  <a:cubicBezTo>
                    <a:pt x="167" y="728"/>
                    <a:pt x="178" y="734"/>
                    <a:pt x="187" y="743"/>
                  </a:cubicBezTo>
                  <a:cubicBezTo>
                    <a:pt x="196" y="751"/>
                    <a:pt x="201" y="761"/>
                    <a:pt x="204" y="773"/>
                  </a:cubicBezTo>
                  <a:cubicBezTo>
                    <a:pt x="207" y="785"/>
                    <a:pt x="206" y="798"/>
                    <a:pt x="201" y="811"/>
                  </a:cubicBezTo>
                  <a:cubicBezTo>
                    <a:pt x="216" y="803"/>
                    <a:pt x="231" y="800"/>
                    <a:pt x="246" y="802"/>
                  </a:cubicBezTo>
                  <a:cubicBezTo>
                    <a:pt x="261" y="804"/>
                    <a:pt x="274" y="810"/>
                    <a:pt x="285" y="822"/>
                  </a:cubicBezTo>
                  <a:cubicBezTo>
                    <a:pt x="294" y="831"/>
                    <a:pt x="301" y="841"/>
                    <a:pt x="305" y="853"/>
                  </a:cubicBezTo>
                  <a:cubicBezTo>
                    <a:pt x="309" y="864"/>
                    <a:pt x="310" y="875"/>
                    <a:pt x="308" y="885"/>
                  </a:cubicBezTo>
                  <a:cubicBezTo>
                    <a:pt x="307" y="895"/>
                    <a:pt x="303" y="905"/>
                    <a:pt x="297" y="916"/>
                  </a:cubicBezTo>
                  <a:cubicBezTo>
                    <a:pt x="290" y="927"/>
                    <a:pt x="281" y="938"/>
                    <a:pt x="269" y="951"/>
                  </a:cubicBezTo>
                  <a:lnTo>
                    <a:pt x="195" y="1025"/>
                  </a:lnTo>
                  <a:close/>
                  <a:moveTo>
                    <a:pt x="108" y="886"/>
                  </a:moveTo>
                  <a:lnTo>
                    <a:pt x="150" y="844"/>
                  </a:lnTo>
                  <a:cubicBezTo>
                    <a:pt x="161" y="833"/>
                    <a:pt x="168" y="824"/>
                    <a:pt x="172" y="817"/>
                  </a:cubicBezTo>
                  <a:cubicBezTo>
                    <a:pt x="176" y="809"/>
                    <a:pt x="178" y="801"/>
                    <a:pt x="177" y="793"/>
                  </a:cubicBezTo>
                  <a:cubicBezTo>
                    <a:pt x="176" y="785"/>
                    <a:pt x="172" y="778"/>
                    <a:pt x="165" y="771"/>
                  </a:cubicBezTo>
                  <a:cubicBezTo>
                    <a:pt x="158" y="765"/>
                    <a:pt x="151" y="761"/>
                    <a:pt x="143" y="759"/>
                  </a:cubicBezTo>
                  <a:cubicBezTo>
                    <a:pt x="135" y="757"/>
                    <a:pt x="127" y="758"/>
                    <a:pt x="120" y="762"/>
                  </a:cubicBezTo>
                  <a:cubicBezTo>
                    <a:pt x="112" y="766"/>
                    <a:pt x="102" y="775"/>
                    <a:pt x="88" y="789"/>
                  </a:cubicBezTo>
                  <a:lnTo>
                    <a:pt x="49" y="828"/>
                  </a:lnTo>
                  <a:lnTo>
                    <a:pt x="108" y="886"/>
                  </a:lnTo>
                  <a:close/>
                  <a:moveTo>
                    <a:pt x="197" y="976"/>
                  </a:moveTo>
                  <a:lnTo>
                    <a:pt x="246" y="928"/>
                  </a:lnTo>
                  <a:cubicBezTo>
                    <a:pt x="254" y="919"/>
                    <a:pt x="260" y="913"/>
                    <a:pt x="262" y="909"/>
                  </a:cubicBezTo>
                  <a:cubicBezTo>
                    <a:pt x="267" y="902"/>
                    <a:pt x="270" y="896"/>
                    <a:pt x="272" y="889"/>
                  </a:cubicBezTo>
                  <a:cubicBezTo>
                    <a:pt x="273" y="883"/>
                    <a:pt x="273" y="876"/>
                    <a:pt x="271" y="868"/>
                  </a:cubicBezTo>
                  <a:cubicBezTo>
                    <a:pt x="269" y="861"/>
                    <a:pt x="264" y="854"/>
                    <a:pt x="258" y="848"/>
                  </a:cubicBezTo>
                  <a:cubicBezTo>
                    <a:pt x="251" y="841"/>
                    <a:pt x="243" y="837"/>
                    <a:pt x="234" y="835"/>
                  </a:cubicBezTo>
                  <a:cubicBezTo>
                    <a:pt x="225" y="833"/>
                    <a:pt x="216" y="835"/>
                    <a:pt x="207" y="839"/>
                  </a:cubicBezTo>
                  <a:cubicBezTo>
                    <a:pt x="198" y="844"/>
                    <a:pt x="188" y="852"/>
                    <a:pt x="175" y="864"/>
                  </a:cubicBezTo>
                  <a:lnTo>
                    <a:pt x="130" y="909"/>
                  </a:lnTo>
                  <a:lnTo>
                    <a:pt x="197" y="976"/>
                  </a:lnTo>
                  <a:close/>
                  <a:moveTo>
                    <a:pt x="207" y="679"/>
                  </a:moveTo>
                  <a:lnTo>
                    <a:pt x="179" y="651"/>
                  </a:lnTo>
                  <a:lnTo>
                    <a:pt x="203" y="627"/>
                  </a:lnTo>
                  <a:lnTo>
                    <a:pt x="231" y="655"/>
                  </a:lnTo>
                  <a:lnTo>
                    <a:pt x="207" y="679"/>
                  </a:lnTo>
                  <a:close/>
                  <a:moveTo>
                    <a:pt x="374" y="846"/>
                  </a:moveTo>
                  <a:lnTo>
                    <a:pt x="233" y="705"/>
                  </a:lnTo>
                  <a:lnTo>
                    <a:pt x="257" y="681"/>
                  </a:lnTo>
                  <a:lnTo>
                    <a:pt x="398" y="822"/>
                  </a:lnTo>
                  <a:lnTo>
                    <a:pt x="374" y="846"/>
                  </a:lnTo>
                  <a:close/>
                  <a:moveTo>
                    <a:pt x="484" y="843"/>
                  </a:moveTo>
                  <a:lnTo>
                    <a:pt x="289" y="648"/>
                  </a:lnTo>
                  <a:lnTo>
                    <a:pt x="311" y="627"/>
                  </a:lnTo>
                  <a:lnTo>
                    <a:pt x="329" y="645"/>
                  </a:lnTo>
                  <a:cubicBezTo>
                    <a:pt x="327" y="633"/>
                    <a:pt x="328" y="621"/>
                    <a:pt x="331" y="611"/>
                  </a:cubicBezTo>
                  <a:cubicBezTo>
                    <a:pt x="333" y="601"/>
                    <a:pt x="340" y="592"/>
                    <a:pt x="349" y="583"/>
                  </a:cubicBezTo>
                  <a:cubicBezTo>
                    <a:pt x="361" y="571"/>
                    <a:pt x="374" y="563"/>
                    <a:pt x="390" y="560"/>
                  </a:cubicBezTo>
                  <a:cubicBezTo>
                    <a:pt x="405" y="557"/>
                    <a:pt x="421" y="559"/>
                    <a:pt x="437" y="565"/>
                  </a:cubicBezTo>
                  <a:cubicBezTo>
                    <a:pt x="453" y="572"/>
                    <a:pt x="467" y="582"/>
                    <a:pt x="481" y="595"/>
                  </a:cubicBezTo>
                  <a:cubicBezTo>
                    <a:pt x="495" y="610"/>
                    <a:pt x="506" y="625"/>
                    <a:pt x="512" y="642"/>
                  </a:cubicBezTo>
                  <a:cubicBezTo>
                    <a:pt x="518" y="659"/>
                    <a:pt x="520" y="675"/>
                    <a:pt x="516" y="691"/>
                  </a:cubicBezTo>
                  <a:cubicBezTo>
                    <a:pt x="512" y="707"/>
                    <a:pt x="505" y="721"/>
                    <a:pt x="494" y="731"/>
                  </a:cubicBezTo>
                  <a:cubicBezTo>
                    <a:pt x="486" y="739"/>
                    <a:pt x="477" y="745"/>
                    <a:pt x="468" y="748"/>
                  </a:cubicBezTo>
                  <a:cubicBezTo>
                    <a:pt x="458" y="751"/>
                    <a:pt x="449" y="752"/>
                    <a:pt x="439" y="751"/>
                  </a:cubicBezTo>
                  <a:lnTo>
                    <a:pt x="508" y="819"/>
                  </a:lnTo>
                  <a:lnTo>
                    <a:pt x="484" y="843"/>
                  </a:lnTo>
                  <a:close/>
                  <a:moveTo>
                    <a:pt x="382" y="698"/>
                  </a:moveTo>
                  <a:cubicBezTo>
                    <a:pt x="400" y="716"/>
                    <a:pt x="417" y="726"/>
                    <a:pt x="433" y="727"/>
                  </a:cubicBezTo>
                  <a:cubicBezTo>
                    <a:pt x="449" y="728"/>
                    <a:pt x="463" y="724"/>
                    <a:pt x="473" y="713"/>
                  </a:cubicBezTo>
                  <a:cubicBezTo>
                    <a:pt x="484" y="703"/>
                    <a:pt x="488" y="689"/>
                    <a:pt x="487" y="673"/>
                  </a:cubicBezTo>
                  <a:cubicBezTo>
                    <a:pt x="485" y="656"/>
                    <a:pt x="475" y="639"/>
                    <a:pt x="456" y="620"/>
                  </a:cubicBezTo>
                  <a:cubicBezTo>
                    <a:pt x="438" y="602"/>
                    <a:pt x="421" y="592"/>
                    <a:pt x="405" y="590"/>
                  </a:cubicBezTo>
                  <a:cubicBezTo>
                    <a:pt x="389" y="589"/>
                    <a:pt x="375" y="593"/>
                    <a:pt x="365" y="604"/>
                  </a:cubicBezTo>
                  <a:cubicBezTo>
                    <a:pt x="355" y="614"/>
                    <a:pt x="351" y="627"/>
                    <a:pt x="352" y="645"/>
                  </a:cubicBezTo>
                  <a:cubicBezTo>
                    <a:pt x="354" y="662"/>
                    <a:pt x="364" y="680"/>
                    <a:pt x="382" y="698"/>
                  </a:cubicBezTo>
                  <a:close/>
                  <a:moveTo>
                    <a:pt x="577" y="642"/>
                  </a:moveTo>
                  <a:lnTo>
                    <a:pt x="383" y="448"/>
                  </a:lnTo>
                  <a:lnTo>
                    <a:pt x="407" y="424"/>
                  </a:lnTo>
                  <a:lnTo>
                    <a:pt x="476" y="494"/>
                  </a:lnTo>
                  <a:cubicBezTo>
                    <a:pt x="475" y="470"/>
                    <a:pt x="482" y="449"/>
                    <a:pt x="499" y="432"/>
                  </a:cubicBezTo>
                  <a:cubicBezTo>
                    <a:pt x="510" y="422"/>
                    <a:pt x="521" y="415"/>
                    <a:pt x="533" y="411"/>
                  </a:cubicBezTo>
                  <a:cubicBezTo>
                    <a:pt x="544" y="407"/>
                    <a:pt x="556" y="408"/>
                    <a:pt x="566" y="412"/>
                  </a:cubicBezTo>
                  <a:cubicBezTo>
                    <a:pt x="577" y="415"/>
                    <a:pt x="589" y="424"/>
                    <a:pt x="603" y="438"/>
                  </a:cubicBezTo>
                  <a:lnTo>
                    <a:pt x="692" y="527"/>
                  </a:lnTo>
                  <a:lnTo>
                    <a:pt x="668" y="551"/>
                  </a:lnTo>
                  <a:lnTo>
                    <a:pt x="579" y="462"/>
                  </a:lnTo>
                  <a:cubicBezTo>
                    <a:pt x="567" y="450"/>
                    <a:pt x="556" y="444"/>
                    <a:pt x="545" y="444"/>
                  </a:cubicBezTo>
                  <a:cubicBezTo>
                    <a:pt x="534" y="443"/>
                    <a:pt x="524" y="448"/>
                    <a:pt x="515" y="457"/>
                  </a:cubicBezTo>
                  <a:cubicBezTo>
                    <a:pt x="508" y="465"/>
                    <a:pt x="503" y="473"/>
                    <a:pt x="500" y="483"/>
                  </a:cubicBezTo>
                  <a:cubicBezTo>
                    <a:pt x="498" y="493"/>
                    <a:pt x="498" y="502"/>
                    <a:pt x="502" y="511"/>
                  </a:cubicBezTo>
                  <a:cubicBezTo>
                    <a:pt x="506" y="520"/>
                    <a:pt x="513" y="530"/>
                    <a:pt x="524" y="541"/>
                  </a:cubicBezTo>
                  <a:lnTo>
                    <a:pt x="601" y="618"/>
                  </a:lnTo>
                  <a:lnTo>
                    <a:pt x="577" y="642"/>
                  </a:lnTo>
                  <a:close/>
                  <a:moveTo>
                    <a:pt x="799" y="386"/>
                  </a:moveTo>
                  <a:cubicBezTo>
                    <a:pt x="797" y="402"/>
                    <a:pt x="794" y="416"/>
                    <a:pt x="789" y="427"/>
                  </a:cubicBezTo>
                  <a:cubicBezTo>
                    <a:pt x="784" y="438"/>
                    <a:pt x="777" y="449"/>
                    <a:pt x="767" y="458"/>
                  </a:cubicBezTo>
                  <a:cubicBezTo>
                    <a:pt x="752" y="474"/>
                    <a:pt x="736" y="482"/>
                    <a:pt x="720" y="482"/>
                  </a:cubicBezTo>
                  <a:cubicBezTo>
                    <a:pt x="705" y="483"/>
                    <a:pt x="691" y="478"/>
                    <a:pt x="679" y="466"/>
                  </a:cubicBezTo>
                  <a:cubicBezTo>
                    <a:pt x="672" y="459"/>
                    <a:pt x="667" y="451"/>
                    <a:pt x="665" y="442"/>
                  </a:cubicBezTo>
                  <a:cubicBezTo>
                    <a:pt x="662" y="433"/>
                    <a:pt x="662" y="425"/>
                    <a:pt x="663" y="416"/>
                  </a:cubicBezTo>
                  <a:cubicBezTo>
                    <a:pt x="665" y="408"/>
                    <a:pt x="668" y="399"/>
                    <a:pt x="673" y="391"/>
                  </a:cubicBezTo>
                  <a:cubicBezTo>
                    <a:pt x="676" y="385"/>
                    <a:pt x="682" y="377"/>
                    <a:pt x="690" y="366"/>
                  </a:cubicBezTo>
                  <a:cubicBezTo>
                    <a:pt x="707" y="345"/>
                    <a:pt x="719" y="328"/>
                    <a:pt x="725" y="316"/>
                  </a:cubicBezTo>
                  <a:cubicBezTo>
                    <a:pt x="722" y="312"/>
                    <a:pt x="720" y="310"/>
                    <a:pt x="719" y="309"/>
                  </a:cubicBezTo>
                  <a:cubicBezTo>
                    <a:pt x="709" y="300"/>
                    <a:pt x="700" y="295"/>
                    <a:pt x="691" y="296"/>
                  </a:cubicBezTo>
                  <a:cubicBezTo>
                    <a:pt x="680" y="296"/>
                    <a:pt x="668" y="303"/>
                    <a:pt x="656" y="315"/>
                  </a:cubicBezTo>
                  <a:cubicBezTo>
                    <a:pt x="645" y="326"/>
                    <a:pt x="639" y="336"/>
                    <a:pt x="637" y="345"/>
                  </a:cubicBezTo>
                  <a:cubicBezTo>
                    <a:pt x="636" y="355"/>
                    <a:pt x="639" y="366"/>
                    <a:pt x="646" y="378"/>
                  </a:cubicBezTo>
                  <a:lnTo>
                    <a:pt x="620" y="398"/>
                  </a:lnTo>
                  <a:cubicBezTo>
                    <a:pt x="612" y="386"/>
                    <a:pt x="607" y="375"/>
                    <a:pt x="606" y="364"/>
                  </a:cubicBezTo>
                  <a:cubicBezTo>
                    <a:pt x="605" y="353"/>
                    <a:pt x="607" y="341"/>
                    <a:pt x="613" y="328"/>
                  </a:cubicBezTo>
                  <a:cubicBezTo>
                    <a:pt x="619" y="316"/>
                    <a:pt x="628" y="304"/>
                    <a:pt x="640" y="291"/>
                  </a:cubicBezTo>
                  <a:cubicBezTo>
                    <a:pt x="652" y="279"/>
                    <a:pt x="663" y="271"/>
                    <a:pt x="673" y="266"/>
                  </a:cubicBezTo>
                  <a:cubicBezTo>
                    <a:pt x="684" y="262"/>
                    <a:pt x="693" y="260"/>
                    <a:pt x="701" y="260"/>
                  </a:cubicBezTo>
                  <a:cubicBezTo>
                    <a:pt x="708" y="261"/>
                    <a:pt x="716" y="264"/>
                    <a:pt x="724" y="269"/>
                  </a:cubicBezTo>
                  <a:cubicBezTo>
                    <a:pt x="729" y="273"/>
                    <a:pt x="737" y="280"/>
                    <a:pt x="747" y="290"/>
                  </a:cubicBezTo>
                  <a:lnTo>
                    <a:pt x="779" y="322"/>
                  </a:lnTo>
                  <a:cubicBezTo>
                    <a:pt x="801" y="344"/>
                    <a:pt x="816" y="358"/>
                    <a:pt x="823" y="363"/>
                  </a:cubicBezTo>
                  <a:cubicBezTo>
                    <a:pt x="830" y="367"/>
                    <a:pt x="837" y="371"/>
                    <a:pt x="846" y="373"/>
                  </a:cubicBezTo>
                  <a:lnTo>
                    <a:pt x="821" y="398"/>
                  </a:lnTo>
                  <a:cubicBezTo>
                    <a:pt x="814" y="396"/>
                    <a:pt x="806" y="392"/>
                    <a:pt x="799" y="386"/>
                  </a:cubicBezTo>
                  <a:close/>
                  <a:moveTo>
                    <a:pt x="743" y="334"/>
                  </a:moveTo>
                  <a:cubicBezTo>
                    <a:pt x="738" y="347"/>
                    <a:pt x="728" y="363"/>
                    <a:pt x="714" y="382"/>
                  </a:cubicBezTo>
                  <a:cubicBezTo>
                    <a:pt x="705" y="394"/>
                    <a:pt x="700" y="402"/>
                    <a:pt x="697" y="408"/>
                  </a:cubicBezTo>
                  <a:cubicBezTo>
                    <a:pt x="695" y="414"/>
                    <a:pt x="695" y="420"/>
                    <a:pt x="696" y="425"/>
                  </a:cubicBezTo>
                  <a:cubicBezTo>
                    <a:pt x="697" y="431"/>
                    <a:pt x="700" y="436"/>
                    <a:pt x="704" y="440"/>
                  </a:cubicBezTo>
                  <a:cubicBezTo>
                    <a:pt x="710" y="446"/>
                    <a:pt x="718" y="449"/>
                    <a:pt x="727" y="448"/>
                  </a:cubicBezTo>
                  <a:cubicBezTo>
                    <a:pt x="736" y="448"/>
                    <a:pt x="745" y="443"/>
                    <a:pt x="755" y="434"/>
                  </a:cubicBezTo>
                  <a:cubicBezTo>
                    <a:pt x="764" y="425"/>
                    <a:pt x="770" y="414"/>
                    <a:pt x="773" y="403"/>
                  </a:cubicBezTo>
                  <a:cubicBezTo>
                    <a:pt x="776" y="392"/>
                    <a:pt x="776" y="381"/>
                    <a:pt x="772" y="371"/>
                  </a:cubicBezTo>
                  <a:cubicBezTo>
                    <a:pt x="769" y="363"/>
                    <a:pt x="763" y="354"/>
                    <a:pt x="752" y="343"/>
                  </a:cubicBezTo>
                  <a:lnTo>
                    <a:pt x="743" y="334"/>
                  </a:lnTo>
                  <a:close/>
                  <a:moveTo>
                    <a:pt x="871" y="348"/>
                  </a:moveTo>
                  <a:lnTo>
                    <a:pt x="676" y="154"/>
                  </a:lnTo>
                  <a:lnTo>
                    <a:pt x="700" y="130"/>
                  </a:lnTo>
                  <a:lnTo>
                    <a:pt x="895" y="325"/>
                  </a:lnTo>
                  <a:lnTo>
                    <a:pt x="871" y="348"/>
                  </a:lnTo>
                  <a:close/>
                  <a:moveTo>
                    <a:pt x="761" y="124"/>
                  </a:moveTo>
                  <a:lnTo>
                    <a:pt x="734" y="97"/>
                  </a:lnTo>
                  <a:lnTo>
                    <a:pt x="758" y="73"/>
                  </a:lnTo>
                  <a:lnTo>
                    <a:pt x="785" y="100"/>
                  </a:lnTo>
                  <a:lnTo>
                    <a:pt x="761" y="124"/>
                  </a:lnTo>
                  <a:close/>
                  <a:moveTo>
                    <a:pt x="928" y="291"/>
                  </a:moveTo>
                  <a:lnTo>
                    <a:pt x="787" y="150"/>
                  </a:lnTo>
                  <a:lnTo>
                    <a:pt x="811" y="127"/>
                  </a:lnTo>
                  <a:lnTo>
                    <a:pt x="952" y="267"/>
                  </a:lnTo>
                  <a:lnTo>
                    <a:pt x="928" y="291"/>
                  </a:lnTo>
                  <a:close/>
                  <a:moveTo>
                    <a:pt x="984" y="235"/>
                  </a:moveTo>
                  <a:lnTo>
                    <a:pt x="844" y="94"/>
                  </a:lnTo>
                  <a:lnTo>
                    <a:pt x="865" y="72"/>
                  </a:lnTo>
                  <a:lnTo>
                    <a:pt x="885" y="92"/>
                  </a:lnTo>
                  <a:cubicBezTo>
                    <a:pt x="880" y="67"/>
                    <a:pt x="887" y="44"/>
                    <a:pt x="907" y="24"/>
                  </a:cubicBezTo>
                  <a:cubicBezTo>
                    <a:pt x="915" y="16"/>
                    <a:pt x="925" y="10"/>
                    <a:pt x="935" y="6"/>
                  </a:cubicBezTo>
                  <a:cubicBezTo>
                    <a:pt x="945" y="2"/>
                    <a:pt x="954" y="0"/>
                    <a:pt x="963" y="2"/>
                  </a:cubicBezTo>
                  <a:cubicBezTo>
                    <a:pt x="971" y="3"/>
                    <a:pt x="980" y="6"/>
                    <a:pt x="988" y="12"/>
                  </a:cubicBezTo>
                  <a:cubicBezTo>
                    <a:pt x="993" y="15"/>
                    <a:pt x="1001" y="23"/>
                    <a:pt x="1012" y="34"/>
                  </a:cubicBezTo>
                  <a:lnTo>
                    <a:pt x="1099" y="120"/>
                  </a:lnTo>
                  <a:lnTo>
                    <a:pt x="1075" y="144"/>
                  </a:lnTo>
                  <a:lnTo>
                    <a:pt x="989" y="59"/>
                  </a:lnTo>
                  <a:cubicBezTo>
                    <a:pt x="980" y="49"/>
                    <a:pt x="971" y="42"/>
                    <a:pt x="965" y="40"/>
                  </a:cubicBezTo>
                  <a:cubicBezTo>
                    <a:pt x="958" y="37"/>
                    <a:pt x="951" y="36"/>
                    <a:pt x="943" y="38"/>
                  </a:cubicBezTo>
                  <a:cubicBezTo>
                    <a:pt x="936" y="40"/>
                    <a:pt x="929" y="44"/>
                    <a:pt x="922" y="50"/>
                  </a:cubicBezTo>
                  <a:cubicBezTo>
                    <a:pt x="912" y="60"/>
                    <a:pt x="907" y="72"/>
                    <a:pt x="906" y="86"/>
                  </a:cubicBezTo>
                  <a:cubicBezTo>
                    <a:pt x="905" y="100"/>
                    <a:pt x="913" y="116"/>
                    <a:pt x="931" y="134"/>
                  </a:cubicBezTo>
                  <a:lnTo>
                    <a:pt x="1008" y="211"/>
                  </a:lnTo>
                  <a:lnTo>
                    <a:pt x="984" y="235"/>
                  </a:lnTo>
                  <a:close/>
                </a:path>
              </a:pathLst>
            </a:custGeom>
            <a:solidFill>
              <a:srgbClr val="000000"/>
            </a:solidFill>
            <a:ln w="0">
              <a:solidFill>
                <a:srgbClr val="000000"/>
              </a:solidFill>
              <a:round/>
              <a:headEnd/>
              <a:tailEnd/>
            </a:ln>
          </p:spPr>
          <p:txBody>
            <a:bodyPr/>
            <a:lstStyle/>
            <a:p>
              <a:endParaRPr lang="en-US"/>
            </a:p>
          </p:txBody>
        </p:sp>
        <p:sp>
          <p:nvSpPr>
            <p:cNvPr id="15400" name="Freeform 17"/>
            <p:cNvSpPr>
              <a:spLocks noEditPoints="1"/>
            </p:cNvSpPr>
            <p:nvPr/>
          </p:nvSpPr>
          <p:spPr bwMode="auto">
            <a:xfrm>
              <a:off x="3575007" y="5529010"/>
              <a:ext cx="474979" cy="501398"/>
            </a:xfrm>
            <a:custGeom>
              <a:avLst/>
              <a:gdLst>
                <a:gd name="T0" fmla="*/ 2147483647 w 940"/>
                <a:gd name="T1" fmla="*/ 2147483647 h 898"/>
                <a:gd name="T2" fmla="*/ 0 w 940"/>
                <a:gd name="T3" fmla="*/ 2147483647 h 898"/>
                <a:gd name="T4" fmla="*/ 2147483647 w 940"/>
                <a:gd name="T5" fmla="*/ 2147483647 h 898"/>
                <a:gd name="T6" fmla="*/ 2147483647 w 940"/>
                <a:gd name="T7" fmla="*/ 2147483647 h 898"/>
                <a:gd name="T8" fmla="*/ 2147483647 w 940"/>
                <a:gd name="T9" fmla="*/ 2147483647 h 898"/>
                <a:gd name="T10" fmla="*/ 2147483647 w 940"/>
                <a:gd name="T11" fmla="*/ 2147483647 h 898"/>
                <a:gd name="T12" fmla="*/ 2147483647 w 940"/>
                <a:gd name="T13" fmla="*/ 2147483647 h 898"/>
                <a:gd name="T14" fmla="*/ 2147483647 w 940"/>
                <a:gd name="T15" fmla="*/ 2147483647 h 898"/>
                <a:gd name="T16" fmla="*/ 2147483647 w 940"/>
                <a:gd name="T17" fmla="*/ 2147483647 h 898"/>
                <a:gd name="T18" fmla="*/ 2147483647 w 940"/>
                <a:gd name="T19" fmla="*/ 2147483647 h 898"/>
                <a:gd name="T20" fmla="*/ 2147483647 w 940"/>
                <a:gd name="T21" fmla="*/ 2147483647 h 898"/>
                <a:gd name="T22" fmla="*/ 2147483647 w 940"/>
                <a:gd name="T23" fmla="*/ 2147483647 h 898"/>
                <a:gd name="T24" fmla="*/ 2147483647 w 940"/>
                <a:gd name="T25" fmla="*/ 2147483647 h 898"/>
                <a:gd name="T26" fmla="*/ 2147483647 w 940"/>
                <a:gd name="T27" fmla="*/ 2147483647 h 898"/>
                <a:gd name="T28" fmla="*/ 2147483647 w 940"/>
                <a:gd name="T29" fmla="*/ 2147483647 h 898"/>
                <a:gd name="T30" fmla="*/ 2147483647 w 940"/>
                <a:gd name="T31" fmla="*/ 2147483647 h 898"/>
                <a:gd name="T32" fmla="*/ 2147483647 w 940"/>
                <a:gd name="T33" fmla="*/ 2147483647 h 898"/>
                <a:gd name="T34" fmla="*/ 2147483647 w 940"/>
                <a:gd name="T35" fmla="*/ 2147483647 h 898"/>
                <a:gd name="T36" fmla="*/ 2147483647 w 940"/>
                <a:gd name="T37" fmla="*/ 2147483647 h 898"/>
                <a:gd name="T38" fmla="*/ 2147483647 w 940"/>
                <a:gd name="T39" fmla="*/ 2147483647 h 898"/>
                <a:gd name="T40" fmla="*/ 2147483647 w 940"/>
                <a:gd name="T41" fmla="*/ 2147483647 h 898"/>
                <a:gd name="T42" fmla="*/ 2147483647 w 940"/>
                <a:gd name="T43" fmla="*/ 2147483647 h 898"/>
                <a:gd name="T44" fmla="*/ 2147483647 w 940"/>
                <a:gd name="T45" fmla="*/ 2147483647 h 898"/>
                <a:gd name="T46" fmla="*/ 2147483647 w 940"/>
                <a:gd name="T47" fmla="*/ 2147483647 h 898"/>
                <a:gd name="T48" fmla="*/ 2147483647 w 940"/>
                <a:gd name="T49" fmla="*/ 2147483647 h 898"/>
                <a:gd name="T50" fmla="*/ 2147483647 w 940"/>
                <a:gd name="T51" fmla="*/ 2147483647 h 898"/>
                <a:gd name="T52" fmla="*/ 2147483647 w 940"/>
                <a:gd name="T53" fmla="*/ 2147483647 h 898"/>
                <a:gd name="T54" fmla="*/ 2147483647 w 940"/>
                <a:gd name="T55" fmla="*/ 2147483647 h 898"/>
                <a:gd name="T56" fmla="*/ 2147483647 w 940"/>
                <a:gd name="T57" fmla="*/ 2147483647 h 898"/>
                <a:gd name="T58" fmla="*/ 2147483647 w 940"/>
                <a:gd name="T59" fmla="*/ 2147483647 h 898"/>
                <a:gd name="T60" fmla="*/ 2147483647 w 940"/>
                <a:gd name="T61" fmla="*/ 2147483647 h 898"/>
                <a:gd name="T62" fmla="*/ 2147483647 w 940"/>
                <a:gd name="T63" fmla="*/ 2147483647 h 898"/>
                <a:gd name="T64" fmla="*/ 2147483647 w 940"/>
                <a:gd name="T65" fmla="*/ 2147483647 h 898"/>
                <a:gd name="T66" fmla="*/ 2147483647 w 940"/>
                <a:gd name="T67" fmla="*/ 2147483647 h 898"/>
                <a:gd name="T68" fmla="*/ 2147483647 w 940"/>
                <a:gd name="T69" fmla="*/ 2147483647 h 898"/>
                <a:gd name="T70" fmla="*/ 2147483647 w 940"/>
                <a:gd name="T71" fmla="*/ 2147483647 h 898"/>
                <a:gd name="T72" fmla="*/ 2147483647 w 940"/>
                <a:gd name="T73" fmla="*/ 2147483647 h 898"/>
                <a:gd name="T74" fmla="*/ 2147483647 w 940"/>
                <a:gd name="T75" fmla="*/ 2147483647 h 898"/>
                <a:gd name="T76" fmla="*/ 2147483647 w 940"/>
                <a:gd name="T77" fmla="*/ 0 h 898"/>
                <a:gd name="T78" fmla="*/ 2147483647 w 940"/>
                <a:gd name="T79" fmla="*/ 2147483647 h 898"/>
                <a:gd name="T80" fmla="*/ 2147483647 w 940"/>
                <a:gd name="T81" fmla="*/ 2147483647 h 898"/>
                <a:gd name="T82" fmla="*/ 2147483647 w 940"/>
                <a:gd name="T83" fmla="*/ 2147483647 h 898"/>
                <a:gd name="T84" fmla="*/ 2147483647 w 940"/>
                <a:gd name="T85" fmla="*/ 2147483647 h 898"/>
                <a:gd name="T86" fmla="*/ 2147483647 w 940"/>
                <a:gd name="T87" fmla="*/ 2147483647 h 8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0"/>
                <a:gd name="T133" fmla="*/ 0 h 898"/>
                <a:gd name="T134" fmla="*/ 940 w 940"/>
                <a:gd name="T135" fmla="*/ 898 h 8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0" h="898">
                  <a:moveTo>
                    <a:pt x="258" y="898"/>
                  </a:moveTo>
                  <a:lnTo>
                    <a:pt x="87" y="726"/>
                  </a:lnTo>
                  <a:lnTo>
                    <a:pt x="23" y="790"/>
                  </a:lnTo>
                  <a:lnTo>
                    <a:pt x="0" y="767"/>
                  </a:lnTo>
                  <a:lnTo>
                    <a:pt x="154" y="613"/>
                  </a:lnTo>
                  <a:lnTo>
                    <a:pt x="177" y="636"/>
                  </a:lnTo>
                  <a:lnTo>
                    <a:pt x="112" y="700"/>
                  </a:lnTo>
                  <a:lnTo>
                    <a:pt x="284" y="872"/>
                  </a:lnTo>
                  <a:lnTo>
                    <a:pt x="258" y="898"/>
                  </a:lnTo>
                  <a:close/>
                  <a:moveTo>
                    <a:pt x="433" y="723"/>
                  </a:moveTo>
                  <a:lnTo>
                    <a:pt x="351" y="640"/>
                  </a:lnTo>
                  <a:lnTo>
                    <a:pt x="164" y="603"/>
                  </a:lnTo>
                  <a:lnTo>
                    <a:pt x="195" y="572"/>
                  </a:lnTo>
                  <a:lnTo>
                    <a:pt x="292" y="592"/>
                  </a:lnTo>
                  <a:cubicBezTo>
                    <a:pt x="310" y="596"/>
                    <a:pt x="328" y="600"/>
                    <a:pt x="345" y="605"/>
                  </a:cubicBezTo>
                  <a:cubicBezTo>
                    <a:pt x="340" y="589"/>
                    <a:pt x="336" y="571"/>
                    <a:pt x="332" y="550"/>
                  </a:cubicBezTo>
                  <a:lnTo>
                    <a:pt x="312" y="455"/>
                  </a:lnTo>
                  <a:lnTo>
                    <a:pt x="342" y="425"/>
                  </a:lnTo>
                  <a:lnTo>
                    <a:pt x="376" y="615"/>
                  </a:lnTo>
                  <a:lnTo>
                    <a:pt x="459" y="697"/>
                  </a:lnTo>
                  <a:lnTo>
                    <a:pt x="433" y="723"/>
                  </a:lnTo>
                  <a:close/>
                  <a:moveTo>
                    <a:pt x="454" y="510"/>
                  </a:moveTo>
                  <a:cubicBezTo>
                    <a:pt x="431" y="487"/>
                    <a:pt x="415" y="466"/>
                    <a:pt x="405" y="448"/>
                  </a:cubicBezTo>
                  <a:cubicBezTo>
                    <a:pt x="396" y="429"/>
                    <a:pt x="392" y="411"/>
                    <a:pt x="394" y="394"/>
                  </a:cubicBezTo>
                  <a:cubicBezTo>
                    <a:pt x="396" y="377"/>
                    <a:pt x="404" y="362"/>
                    <a:pt x="418" y="347"/>
                  </a:cubicBezTo>
                  <a:cubicBezTo>
                    <a:pt x="428" y="337"/>
                    <a:pt x="440" y="330"/>
                    <a:pt x="452" y="326"/>
                  </a:cubicBezTo>
                  <a:cubicBezTo>
                    <a:pt x="464" y="323"/>
                    <a:pt x="476" y="322"/>
                    <a:pt x="489" y="325"/>
                  </a:cubicBezTo>
                  <a:cubicBezTo>
                    <a:pt x="502" y="328"/>
                    <a:pt x="516" y="333"/>
                    <a:pt x="530" y="342"/>
                  </a:cubicBezTo>
                  <a:cubicBezTo>
                    <a:pt x="545" y="350"/>
                    <a:pt x="561" y="364"/>
                    <a:pt x="581" y="383"/>
                  </a:cubicBezTo>
                  <a:cubicBezTo>
                    <a:pt x="603" y="406"/>
                    <a:pt x="619" y="427"/>
                    <a:pt x="629" y="446"/>
                  </a:cubicBezTo>
                  <a:cubicBezTo>
                    <a:pt x="638" y="464"/>
                    <a:pt x="642" y="482"/>
                    <a:pt x="640" y="499"/>
                  </a:cubicBezTo>
                  <a:cubicBezTo>
                    <a:pt x="639" y="516"/>
                    <a:pt x="631" y="532"/>
                    <a:pt x="616" y="546"/>
                  </a:cubicBezTo>
                  <a:cubicBezTo>
                    <a:pt x="598" y="565"/>
                    <a:pt x="576" y="573"/>
                    <a:pt x="552" y="570"/>
                  </a:cubicBezTo>
                  <a:cubicBezTo>
                    <a:pt x="523" y="567"/>
                    <a:pt x="490" y="547"/>
                    <a:pt x="454" y="510"/>
                  </a:cubicBezTo>
                  <a:close/>
                  <a:moveTo>
                    <a:pt x="478" y="486"/>
                  </a:moveTo>
                  <a:cubicBezTo>
                    <a:pt x="510" y="518"/>
                    <a:pt x="535" y="535"/>
                    <a:pt x="553" y="538"/>
                  </a:cubicBezTo>
                  <a:cubicBezTo>
                    <a:pt x="571" y="541"/>
                    <a:pt x="586" y="537"/>
                    <a:pt x="597" y="526"/>
                  </a:cubicBezTo>
                  <a:cubicBezTo>
                    <a:pt x="608" y="515"/>
                    <a:pt x="612" y="501"/>
                    <a:pt x="608" y="483"/>
                  </a:cubicBezTo>
                  <a:cubicBezTo>
                    <a:pt x="605" y="465"/>
                    <a:pt x="588" y="440"/>
                    <a:pt x="556" y="408"/>
                  </a:cubicBezTo>
                  <a:cubicBezTo>
                    <a:pt x="524" y="376"/>
                    <a:pt x="499" y="358"/>
                    <a:pt x="481" y="355"/>
                  </a:cubicBezTo>
                  <a:cubicBezTo>
                    <a:pt x="463" y="352"/>
                    <a:pt x="449" y="356"/>
                    <a:pt x="437" y="367"/>
                  </a:cubicBezTo>
                  <a:cubicBezTo>
                    <a:pt x="426" y="378"/>
                    <a:pt x="422" y="392"/>
                    <a:pt x="425" y="408"/>
                  </a:cubicBezTo>
                  <a:cubicBezTo>
                    <a:pt x="429" y="428"/>
                    <a:pt x="446" y="454"/>
                    <a:pt x="478" y="486"/>
                  </a:cubicBezTo>
                  <a:close/>
                  <a:moveTo>
                    <a:pt x="601" y="363"/>
                  </a:moveTo>
                  <a:cubicBezTo>
                    <a:pt x="578" y="340"/>
                    <a:pt x="562" y="319"/>
                    <a:pt x="553" y="300"/>
                  </a:cubicBezTo>
                  <a:cubicBezTo>
                    <a:pt x="543" y="282"/>
                    <a:pt x="539" y="264"/>
                    <a:pt x="541" y="247"/>
                  </a:cubicBezTo>
                  <a:cubicBezTo>
                    <a:pt x="543" y="230"/>
                    <a:pt x="551" y="215"/>
                    <a:pt x="565" y="200"/>
                  </a:cubicBezTo>
                  <a:cubicBezTo>
                    <a:pt x="575" y="190"/>
                    <a:pt x="587" y="183"/>
                    <a:pt x="599" y="179"/>
                  </a:cubicBezTo>
                  <a:cubicBezTo>
                    <a:pt x="611" y="176"/>
                    <a:pt x="623" y="175"/>
                    <a:pt x="636" y="178"/>
                  </a:cubicBezTo>
                  <a:cubicBezTo>
                    <a:pt x="649" y="181"/>
                    <a:pt x="663" y="186"/>
                    <a:pt x="677" y="195"/>
                  </a:cubicBezTo>
                  <a:cubicBezTo>
                    <a:pt x="692" y="203"/>
                    <a:pt x="708" y="217"/>
                    <a:pt x="728" y="236"/>
                  </a:cubicBezTo>
                  <a:cubicBezTo>
                    <a:pt x="750" y="259"/>
                    <a:pt x="767" y="280"/>
                    <a:pt x="776" y="299"/>
                  </a:cubicBezTo>
                  <a:cubicBezTo>
                    <a:pt x="785" y="317"/>
                    <a:pt x="789" y="335"/>
                    <a:pt x="787" y="352"/>
                  </a:cubicBezTo>
                  <a:cubicBezTo>
                    <a:pt x="786" y="369"/>
                    <a:pt x="778" y="385"/>
                    <a:pt x="763" y="399"/>
                  </a:cubicBezTo>
                  <a:cubicBezTo>
                    <a:pt x="745" y="418"/>
                    <a:pt x="723" y="426"/>
                    <a:pt x="699" y="423"/>
                  </a:cubicBezTo>
                  <a:cubicBezTo>
                    <a:pt x="670" y="419"/>
                    <a:pt x="637" y="400"/>
                    <a:pt x="601" y="363"/>
                  </a:cubicBezTo>
                  <a:close/>
                  <a:moveTo>
                    <a:pt x="625" y="339"/>
                  </a:moveTo>
                  <a:cubicBezTo>
                    <a:pt x="657" y="370"/>
                    <a:pt x="682" y="388"/>
                    <a:pt x="700" y="391"/>
                  </a:cubicBezTo>
                  <a:cubicBezTo>
                    <a:pt x="718" y="394"/>
                    <a:pt x="733" y="390"/>
                    <a:pt x="744" y="379"/>
                  </a:cubicBezTo>
                  <a:cubicBezTo>
                    <a:pt x="755" y="368"/>
                    <a:pt x="759" y="354"/>
                    <a:pt x="756" y="336"/>
                  </a:cubicBezTo>
                  <a:cubicBezTo>
                    <a:pt x="752" y="318"/>
                    <a:pt x="735" y="293"/>
                    <a:pt x="703" y="261"/>
                  </a:cubicBezTo>
                  <a:cubicBezTo>
                    <a:pt x="671" y="229"/>
                    <a:pt x="646" y="211"/>
                    <a:pt x="628" y="208"/>
                  </a:cubicBezTo>
                  <a:cubicBezTo>
                    <a:pt x="610" y="205"/>
                    <a:pt x="596" y="209"/>
                    <a:pt x="584" y="220"/>
                  </a:cubicBezTo>
                  <a:cubicBezTo>
                    <a:pt x="574" y="231"/>
                    <a:pt x="569" y="245"/>
                    <a:pt x="572" y="261"/>
                  </a:cubicBezTo>
                  <a:cubicBezTo>
                    <a:pt x="576" y="281"/>
                    <a:pt x="594" y="307"/>
                    <a:pt x="625" y="339"/>
                  </a:cubicBezTo>
                  <a:close/>
                  <a:moveTo>
                    <a:pt x="793" y="261"/>
                  </a:moveTo>
                  <a:lnTo>
                    <a:pt x="816" y="234"/>
                  </a:lnTo>
                  <a:cubicBezTo>
                    <a:pt x="830" y="244"/>
                    <a:pt x="843" y="249"/>
                    <a:pt x="856" y="248"/>
                  </a:cubicBezTo>
                  <a:cubicBezTo>
                    <a:pt x="869" y="248"/>
                    <a:pt x="880" y="243"/>
                    <a:pt x="890" y="233"/>
                  </a:cubicBezTo>
                  <a:cubicBezTo>
                    <a:pt x="901" y="222"/>
                    <a:pt x="907" y="208"/>
                    <a:pt x="906" y="191"/>
                  </a:cubicBezTo>
                  <a:cubicBezTo>
                    <a:pt x="905" y="174"/>
                    <a:pt x="898" y="159"/>
                    <a:pt x="884" y="145"/>
                  </a:cubicBezTo>
                  <a:cubicBezTo>
                    <a:pt x="870" y="131"/>
                    <a:pt x="855" y="124"/>
                    <a:pt x="840" y="124"/>
                  </a:cubicBezTo>
                  <a:cubicBezTo>
                    <a:pt x="824" y="124"/>
                    <a:pt x="810" y="130"/>
                    <a:pt x="798" y="142"/>
                  </a:cubicBezTo>
                  <a:cubicBezTo>
                    <a:pt x="790" y="150"/>
                    <a:pt x="785" y="158"/>
                    <a:pt x="783" y="168"/>
                  </a:cubicBezTo>
                  <a:cubicBezTo>
                    <a:pt x="780" y="178"/>
                    <a:pt x="779" y="187"/>
                    <a:pt x="782" y="196"/>
                  </a:cubicBezTo>
                  <a:lnTo>
                    <a:pt x="756" y="216"/>
                  </a:lnTo>
                  <a:lnTo>
                    <a:pt x="675" y="97"/>
                  </a:lnTo>
                  <a:lnTo>
                    <a:pt x="772" y="0"/>
                  </a:lnTo>
                  <a:lnTo>
                    <a:pt x="795" y="23"/>
                  </a:lnTo>
                  <a:lnTo>
                    <a:pt x="717" y="101"/>
                  </a:lnTo>
                  <a:lnTo>
                    <a:pt x="759" y="163"/>
                  </a:lnTo>
                  <a:cubicBezTo>
                    <a:pt x="762" y="144"/>
                    <a:pt x="771" y="127"/>
                    <a:pt x="783" y="115"/>
                  </a:cubicBezTo>
                  <a:cubicBezTo>
                    <a:pt x="800" y="98"/>
                    <a:pt x="821" y="89"/>
                    <a:pt x="844" y="89"/>
                  </a:cubicBezTo>
                  <a:cubicBezTo>
                    <a:pt x="867" y="89"/>
                    <a:pt x="888" y="99"/>
                    <a:pt x="907" y="117"/>
                  </a:cubicBezTo>
                  <a:cubicBezTo>
                    <a:pt x="924" y="135"/>
                    <a:pt x="934" y="155"/>
                    <a:pt x="937" y="178"/>
                  </a:cubicBezTo>
                  <a:cubicBezTo>
                    <a:pt x="940" y="206"/>
                    <a:pt x="931" y="231"/>
                    <a:pt x="910" y="253"/>
                  </a:cubicBezTo>
                  <a:cubicBezTo>
                    <a:pt x="892" y="270"/>
                    <a:pt x="873" y="280"/>
                    <a:pt x="851" y="281"/>
                  </a:cubicBezTo>
                  <a:cubicBezTo>
                    <a:pt x="830" y="282"/>
                    <a:pt x="811" y="276"/>
                    <a:pt x="793" y="261"/>
                  </a:cubicBezTo>
                  <a:close/>
                </a:path>
              </a:pathLst>
            </a:custGeom>
            <a:solidFill>
              <a:srgbClr val="000000"/>
            </a:solidFill>
            <a:ln w="0">
              <a:solidFill>
                <a:srgbClr val="000000"/>
              </a:solidFill>
              <a:round/>
              <a:headEnd/>
              <a:tailEnd/>
            </a:ln>
          </p:spPr>
          <p:txBody>
            <a:bodyPr/>
            <a:lstStyle/>
            <a:p>
              <a:endParaRPr lang="en-US"/>
            </a:p>
          </p:txBody>
        </p:sp>
        <p:sp>
          <p:nvSpPr>
            <p:cNvPr id="15401" name="Freeform 16"/>
            <p:cNvSpPr>
              <a:spLocks noEditPoints="1"/>
            </p:cNvSpPr>
            <p:nvPr/>
          </p:nvSpPr>
          <p:spPr bwMode="auto">
            <a:xfrm>
              <a:off x="874476" y="4541731"/>
              <a:ext cx="3914665" cy="35729"/>
            </a:xfrm>
            <a:custGeom>
              <a:avLst/>
              <a:gdLst>
                <a:gd name="T0" fmla="*/ 2147483647 w 7261"/>
                <a:gd name="T1" fmla="*/ 2147483647 h 60"/>
                <a:gd name="T2" fmla="*/ 2147483647 w 7261"/>
                <a:gd name="T3" fmla="*/ 2147483647 h 60"/>
                <a:gd name="T4" fmla="*/ 2147483647 w 7261"/>
                <a:gd name="T5" fmla="*/ 2147483647 h 60"/>
                <a:gd name="T6" fmla="*/ 2147483647 w 7261"/>
                <a:gd name="T7" fmla="*/ 2147483647 h 60"/>
                <a:gd name="T8" fmla="*/ 2147483647 w 7261"/>
                <a:gd name="T9" fmla="*/ 2147483647 h 60"/>
                <a:gd name="T10" fmla="*/ 2147483647 w 7261"/>
                <a:gd name="T11" fmla="*/ 2147483647 h 60"/>
                <a:gd name="T12" fmla="*/ 2147483647 w 7261"/>
                <a:gd name="T13" fmla="*/ 2147483647 h 60"/>
                <a:gd name="T14" fmla="*/ 2147483647 w 7261"/>
                <a:gd name="T15" fmla="*/ 2147483647 h 60"/>
                <a:gd name="T16" fmla="*/ 2147483647 w 7261"/>
                <a:gd name="T17" fmla="*/ 2147483647 h 60"/>
                <a:gd name="T18" fmla="*/ 2147483647 w 7261"/>
                <a:gd name="T19" fmla="*/ 2147483647 h 60"/>
                <a:gd name="T20" fmla="*/ 2147483647 w 7261"/>
                <a:gd name="T21" fmla="*/ 2147483647 h 60"/>
                <a:gd name="T22" fmla="*/ 2147483647 w 7261"/>
                <a:gd name="T23" fmla="*/ 2147483647 h 60"/>
                <a:gd name="T24" fmla="*/ 2147483647 w 7261"/>
                <a:gd name="T25" fmla="*/ 2147483647 h 60"/>
                <a:gd name="T26" fmla="*/ 2147483647 w 7261"/>
                <a:gd name="T27" fmla="*/ 2147483647 h 60"/>
                <a:gd name="T28" fmla="*/ 2147483647 w 7261"/>
                <a:gd name="T29" fmla="*/ 2147483647 h 60"/>
                <a:gd name="T30" fmla="*/ 2147483647 w 7261"/>
                <a:gd name="T31" fmla="*/ 2147483647 h 60"/>
                <a:gd name="T32" fmla="*/ 2147483647 w 7261"/>
                <a:gd name="T33" fmla="*/ 2147483647 h 60"/>
                <a:gd name="T34" fmla="*/ 2147483647 w 7261"/>
                <a:gd name="T35" fmla="*/ 2147483647 h 60"/>
                <a:gd name="T36" fmla="*/ 2147483647 w 7261"/>
                <a:gd name="T37" fmla="*/ 2147483647 h 60"/>
                <a:gd name="T38" fmla="*/ 2147483647 w 7261"/>
                <a:gd name="T39" fmla="*/ 2147483647 h 60"/>
                <a:gd name="T40" fmla="*/ 2147483647 w 7261"/>
                <a:gd name="T41" fmla="*/ 2147483647 h 60"/>
                <a:gd name="T42" fmla="*/ 2147483647 w 7261"/>
                <a:gd name="T43" fmla="*/ 2147483647 h 60"/>
                <a:gd name="T44" fmla="*/ 2147483647 w 7261"/>
                <a:gd name="T45" fmla="*/ 2147483647 h 60"/>
                <a:gd name="T46" fmla="*/ 2147483647 w 7261"/>
                <a:gd name="T47" fmla="*/ 2147483647 h 60"/>
                <a:gd name="T48" fmla="*/ 2147483647 w 7261"/>
                <a:gd name="T49" fmla="*/ 2147483647 h 60"/>
                <a:gd name="T50" fmla="*/ 2147483647 w 7261"/>
                <a:gd name="T51" fmla="*/ 2147483647 h 60"/>
                <a:gd name="T52" fmla="*/ 2147483647 w 7261"/>
                <a:gd name="T53" fmla="*/ 2147483647 h 60"/>
                <a:gd name="T54" fmla="*/ 2147483647 w 7261"/>
                <a:gd name="T55" fmla="*/ 2147483647 h 60"/>
                <a:gd name="T56" fmla="*/ 2147483647 w 7261"/>
                <a:gd name="T57" fmla="*/ 2147483647 h 60"/>
                <a:gd name="T58" fmla="*/ 2147483647 w 7261"/>
                <a:gd name="T59" fmla="*/ 2147483647 h 60"/>
                <a:gd name="T60" fmla="*/ 2147483647 w 7261"/>
                <a:gd name="T61" fmla="*/ 2147483647 h 60"/>
                <a:gd name="T62" fmla="*/ 2147483647 w 7261"/>
                <a:gd name="T63" fmla="*/ 2147483647 h 60"/>
                <a:gd name="T64" fmla="*/ 2147483647 w 7261"/>
                <a:gd name="T65" fmla="*/ 2147483647 h 60"/>
                <a:gd name="T66" fmla="*/ 2147483647 w 7261"/>
                <a:gd name="T67" fmla="*/ 2147483647 h 60"/>
                <a:gd name="T68" fmla="*/ 2147483647 w 7261"/>
                <a:gd name="T69" fmla="*/ 2147483647 h 60"/>
                <a:gd name="T70" fmla="*/ 2147483647 w 7261"/>
                <a:gd name="T71" fmla="*/ 2147483647 h 60"/>
                <a:gd name="T72" fmla="*/ 2147483647 w 7261"/>
                <a:gd name="T73" fmla="*/ 2147483647 h 60"/>
                <a:gd name="T74" fmla="*/ 2147483647 w 7261"/>
                <a:gd name="T75" fmla="*/ 2147483647 h 60"/>
                <a:gd name="T76" fmla="*/ 2147483647 w 7261"/>
                <a:gd name="T77" fmla="*/ 2147483647 h 60"/>
                <a:gd name="T78" fmla="*/ 2147483647 w 7261"/>
                <a:gd name="T79" fmla="*/ 2147483647 h 60"/>
                <a:gd name="T80" fmla="*/ 2147483647 w 7261"/>
                <a:gd name="T81" fmla="*/ 2147483647 h 60"/>
                <a:gd name="T82" fmla="*/ 2147483647 w 7261"/>
                <a:gd name="T83" fmla="*/ 2147483647 h 60"/>
                <a:gd name="T84" fmla="*/ 2147483647 w 7261"/>
                <a:gd name="T85" fmla="*/ 2147483647 h 60"/>
                <a:gd name="T86" fmla="*/ 2147483647 w 7261"/>
                <a:gd name="T87" fmla="*/ 2147483647 h 60"/>
                <a:gd name="T88" fmla="*/ 2147483647 w 7261"/>
                <a:gd name="T89" fmla="*/ 2147483647 h 60"/>
                <a:gd name="T90" fmla="*/ 2147483647 w 7261"/>
                <a:gd name="T91" fmla="*/ 2147483647 h 60"/>
                <a:gd name="T92" fmla="*/ 2147483647 w 7261"/>
                <a:gd name="T93" fmla="*/ 2147483647 h 60"/>
                <a:gd name="T94" fmla="*/ 2147483647 w 7261"/>
                <a:gd name="T95" fmla="*/ 2147483647 h 60"/>
                <a:gd name="T96" fmla="*/ 2147483647 w 7261"/>
                <a:gd name="T97" fmla="*/ 2147483647 h 60"/>
                <a:gd name="T98" fmla="*/ 2147483647 w 7261"/>
                <a:gd name="T99" fmla="*/ 2147483647 h 60"/>
                <a:gd name="T100" fmla="*/ 2147483647 w 7261"/>
                <a:gd name="T101" fmla="*/ 2147483647 h 60"/>
                <a:gd name="T102" fmla="*/ 2147483647 w 7261"/>
                <a:gd name="T103" fmla="*/ 2147483647 h 60"/>
                <a:gd name="T104" fmla="*/ 2147483647 w 7261"/>
                <a:gd name="T105" fmla="*/ 2147483647 h 60"/>
                <a:gd name="T106" fmla="*/ 2147483647 w 7261"/>
                <a:gd name="T107" fmla="*/ 2147483647 h 60"/>
                <a:gd name="T108" fmla="*/ 2147483647 w 7261"/>
                <a:gd name="T109" fmla="*/ 2147483647 h 60"/>
                <a:gd name="T110" fmla="*/ 2147483647 w 7261"/>
                <a:gd name="T111" fmla="*/ 2147483647 h 60"/>
                <a:gd name="T112" fmla="*/ 2147483647 w 7261"/>
                <a:gd name="T113" fmla="*/ 2147483647 h 60"/>
                <a:gd name="T114" fmla="*/ 2147483647 w 7261"/>
                <a:gd name="T115" fmla="*/ 0 h 60"/>
                <a:gd name="T116" fmla="*/ 2147483647 w 7261"/>
                <a:gd name="T117" fmla="*/ 2147483647 h 60"/>
                <a:gd name="T118" fmla="*/ 2147483647 w 7261"/>
                <a:gd name="T119" fmla="*/ 0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61"/>
                <a:gd name="T181" fmla="*/ 0 h 60"/>
                <a:gd name="T182" fmla="*/ 7261 w 7261"/>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61" h="60">
                  <a:moveTo>
                    <a:pt x="0" y="15"/>
                  </a:moveTo>
                  <a:lnTo>
                    <a:pt x="180" y="15"/>
                  </a:lnTo>
                  <a:lnTo>
                    <a:pt x="181" y="60"/>
                  </a:lnTo>
                  <a:lnTo>
                    <a:pt x="1" y="60"/>
                  </a:lnTo>
                  <a:lnTo>
                    <a:pt x="0" y="15"/>
                  </a:lnTo>
                  <a:close/>
                  <a:moveTo>
                    <a:pt x="315" y="15"/>
                  </a:moveTo>
                  <a:lnTo>
                    <a:pt x="495" y="14"/>
                  </a:lnTo>
                  <a:lnTo>
                    <a:pt x="496" y="59"/>
                  </a:lnTo>
                  <a:lnTo>
                    <a:pt x="316" y="60"/>
                  </a:lnTo>
                  <a:lnTo>
                    <a:pt x="315" y="15"/>
                  </a:lnTo>
                  <a:close/>
                  <a:moveTo>
                    <a:pt x="630" y="14"/>
                  </a:moveTo>
                  <a:lnTo>
                    <a:pt x="810" y="14"/>
                  </a:lnTo>
                  <a:lnTo>
                    <a:pt x="811" y="59"/>
                  </a:lnTo>
                  <a:lnTo>
                    <a:pt x="631" y="59"/>
                  </a:lnTo>
                  <a:lnTo>
                    <a:pt x="630" y="14"/>
                  </a:lnTo>
                  <a:close/>
                  <a:moveTo>
                    <a:pt x="945" y="13"/>
                  </a:moveTo>
                  <a:lnTo>
                    <a:pt x="1125" y="13"/>
                  </a:lnTo>
                  <a:lnTo>
                    <a:pt x="1126" y="58"/>
                  </a:lnTo>
                  <a:lnTo>
                    <a:pt x="946" y="58"/>
                  </a:lnTo>
                  <a:lnTo>
                    <a:pt x="945" y="13"/>
                  </a:lnTo>
                  <a:close/>
                  <a:moveTo>
                    <a:pt x="1260" y="13"/>
                  </a:moveTo>
                  <a:lnTo>
                    <a:pt x="1440" y="13"/>
                  </a:lnTo>
                  <a:lnTo>
                    <a:pt x="1441" y="58"/>
                  </a:lnTo>
                  <a:lnTo>
                    <a:pt x="1261" y="58"/>
                  </a:lnTo>
                  <a:lnTo>
                    <a:pt x="1260" y="13"/>
                  </a:lnTo>
                  <a:close/>
                  <a:moveTo>
                    <a:pt x="1575" y="13"/>
                  </a:moveTo>
                  <a:lnTo>
                    <a:pt x="1755" y="13"/>
                  </a:lnTo>
                  <a:lnTo>
                    <a:pt x="1756" y="58"/>
                  </a:lnTo>
                  <a:lnTo>
                    <a:pt x="1576" y="58"/>
                  </a:lnTo>
                  <a:lnTo>
                    <a:pt x="1575" y="13"/>
                  </a:lnTo>
                  <a:close/>
                  <a:moveTo>
                    <a:pt x="1890" y="12"/>
                  </a:moveTo>
                  <a:lnTo>
                    <a:pt x="2070" y="12"/>
                  </a:lnTo>
                  <a:lnTo>
                    <a:pt x="2071" y="57"/>
                  </a:lnTo>
                  <a:lnTo>
                    <a:pt x="1891" y="57"/>
                  </a:lnTo>
                  <a:lnTo>
                    <a:pt x="1890" y="12"/>
                  </a:lnTo>
                  <a:close/>
                  <a:moveTo>
                    <a:pt x="2205" y="12"/>
                  </a:moveTo>
                  <a:lnTo>
                    <a:pt x="2385" y="11"/>
                  </a:lnTo>
                  <a:lnTo>
                    <a:pt x="2386" y="56"/>
                  </a:lnTo>
                  <a:lnTo>
                    <a:pt x="2206" y="57"/>
                  </a:lnTo>
                  <a:lnTo>
                    <a:pt x="2205" y="12"/>
                  </a:lnTo>
                  <a:close/>
                  <a:moveTo>
                    <a:pt x="2520" y="11"/>
                  </a:moveTo>
                  <a:lnTo>
                    <a:pt x="2700" y="11"/>
                  </a:lnTo>
                  <a:lnTo>
                    <a:pt x="2701" y="56"/>
                  </a:lnTo>
                  <a:lnTo>
                    <a:pt x="2521" y="56"/>
                  </a:lnTo>
                  <a:lnTo>
                    <a:pt x="2520" y="11"/>
                  </a:lnTo>
                  <a:close/>
                  <a:moveTo>
                    <a:pt x="2835" y="10"/>
                  </a:moveTo>
                  <a:lnTo>
                    <a:pt x="3015" y="10"/>
                  </a:lnTo>
                  <a:lnTo>
                    <a:pt x="3016" y="55"/>
                  </a:lnTo>
                  <a:lnTo>
                    <a:pt x="2836" y="55"/>
                  </a:lnTo>
                  <a:lnTo>
                    <a:pt x="2835" y="10"/>
                  </a:lnTo>
                  <a:close/>
                  <a:moveTo>
                    <a:pt x="3150" y="10"/>
                  </a:moveTo>
                  <a:lnTo>
                    <a:pt x="3330" y="9"/>
                  </a:lnTo>
                  <a:lnTo>
                    <a:pt x="3331" y="54"/>
                  </a:lnTo>
                  <a:lnTo>
                    <a:pt x="3151" y="55"/>
                  </a:lnTo>
                  <a:lnTo>
                    <a:pt x="3150" y="10"/>
                  </a:lnTo>
                  <a:close/>
                  <a:moveTo>
                    <a:pt x="3465" y="9"/>
                  </a:moveTo>
                  <a:lnTo>
                    <a:pt x="3645" y="8"/>
                  </a:lnTo>
                  <a:lnTo>
                    <a:pt x="3646" y="53"/>
                  </a:lnTo>
                  <a:lnTo>
                    <a:pt x="3466" y="54"/>
                  </a:lnTo>
                  <a:lnTo>
                    <a:pt x="3465" y="9"/>
                  </a:lnTo>
                  <a:close/>
                  <a:moveTo>
                    <a:pt x="3780" y="8"/>
                  </a:moveTo>
                  <a:lnTo>
                    <a:pt x="3960" y="8"/>
                  </a:lnTo>
                  <a:lnTo>
                    <a:pt x="3961" y="53"/>
                  </a:lnTo>
                  <a:lnTo>
                    <a:pt x="3781" y="53"/>
                  </a:lnTo>
                  <a:lnTo>
                    <a:pt x="3780" y="8"/>
                  </a:lnTo>
                  <a:close/>
                  <a:moveTo>
                    <a:pt x="4095" y="7"/>
                  </a:moveTo>
                  <a:lnTo>
                    <a:pt x="4275" y="7"/>
                  </a:lnTo>
                  <a:lnTo>
                    <a:pt x="4276" y="52"/>
                  </a:lnTo>
                  <a:lnTo>
                    <a:pt x="4096" y="52"/>
                  </a:lnTo>
                  <a:lnTo>
                    <a:pt x="4095" y="7"/>
                  </a:lnTo>
                  <a:close/>
                  <a:moveTo>
                    <a:pt x="4410" y="7"/>
                  </a:moveTo>
                  <a:lnTo>
                    <a:pt x="4590" y="6"/>
                  </a:lnTo>
                  <a:lnTo>
                    <a:pt x="4591" y="51"/>
                  </a:lnTo>
                  <a:lnTo>
                    <a:pt x="4411" y="52"/>
                  </a:lnTo>
                  <a:lnTo>
                    <a:pt x="4410" y="7"/>
                  </a:lnTo>
                  <a:close/>
                  <a:moveTo>
                    <a:pt x="4725" y="6"/>
                  </a:moveTo>
                  <a:lnTo>
                    <a:pt x="4905" y="6"/>
                  </a:lnTo>
                  <a:lnTo>
                    <a:pt x="4905" y="51"/>
                  </a:lnTo>
                  <a:lnTo>
                    <a:pt x="4726" y="51"/>
                  </a:lnTo>
                  <a:lnTo>
                    <a:pt x="4725" y="6"/>
                  </a:lnTo>
                  <a:close/>
                  <a:moveTo>
                    <a:pt x="5040" y="5"/>
                  </a:moveTo>
                  <a:lnTo>
                    <a:pt x="5220" y="5"/>
                  </a:lnTo>
                  <a:lnTo>
                    <a:pt x="5220" y="50"/>
                  </a:lnTo>
                  <a:lnTo>
                    <a:pt x="5040" y="50"/>
                  </a:lnTo>
                  <a:lnTo>
                    <a:pt x="5040" y="5"/>
                  </a:lnTo>
                  <a:close/>
                  <a:moveTo>
                    <a:pt x="5355" y="5"/>
                  </a:moveTo>
                  <a:lnTo>
                    <a:pt x="5535" y="4"/>
                  </a:lnTo>
                  <a:lnTo>
                    <a:pt x="5535" y="49"/>
                  </a:lnTo>
                  <a:lnTo>
                    <a:pt x="5355" y="50"/>
                  </a:lnTo>
                  <a:lnTo>
                    <a:pt x="5355" y="5"/>
                  </a:lnTo>
                  <a:close/>
                  <a:moveTo>
                    <a:pt x="5670" y="4"/>
                  </a:moveTo>
                  <a:lnTo>
                    <a:pt x="5850" y="4"/>
                  </a:lnTo>
                  <a:lnTo>
                    <a:pt x="5850" y="49"/>
                  </a:lnTo>
                  <a:lnTo>
                    <a:pt x="5670" y="49"/>
                  </a:lnTo>
                  <a:lnTo>
                    <a:pt x="5670" y="4"/>
                  </a:lnTo>
                  <a:close/>
                  <a:moveTo>
                    <a:pt x="5985" y="3"/>
                  </a:moveTo>
                  <a:lnTo>
                    <a:pt x="6165" y="3"/>
                  </a:lnTo>
                  <a:lnTo>
                    <a:pt x="6165" y="48"/>
                  </a:lnTo>
                  <a:lnTo>
                    <a:pt x="5985" y="48"/>
                  </a:lnTo>
                  <a:lnTo>
                    <a:pt x="5985" y="3"/>
                  </a:lnTo>
                  <a:close/>
                  <a:moveTo>
                    <a:pt x="6300" y="3"/>
                  </a:moveTo>
                  <a:lnTo>
                    <a:pt x="6480" y="2"/>
                  </a:lnTo>
                  <a:lnTo>
                    <a:pt x="6480" y="47"/>
                  </a:lnTo>
                  <a:lnTo>
                    <a:pt x="6300" y="48"/>
                  </a:lnTo>
                  <a:lnTo>
                    <a:pt x="6300" y="3"/>
                  </a:lnTo>
                  <a:close/>
                  <a:moveTo>
                    <a:pt x="6615" y="2"/>
                  </a:moveTo>
                  <a:lnTo>
                    <a:pt x="6795" y="1"/>
                  </a:lnTo>
                  <a:lnTo>
                    <a:pt x="6795" y="46"/>
                  </a:lnTo>
                  <a:lnTo>
                    <a:pt x="6615" y="47"/>
                  </a:lnTo>
                  <a:lnTo>
                    <a:pt x="6615" y="2"/>
                  </a:lnTo>
                  <a:close/>
                  <a:moveTo>
                    <a:pt x="6930" y="1"/>
                  </a:moveTo>
                  <a:lnTo>
                    <a:pt x="7110" y="1"/>
                  </a:lnTo>
                  <a:lnTo>
                    <a:pt x="7110" y="46"/>
                  </a:lnTo>
                  <a:lnTo>
                    <a:pt x="6930" y="46"/>
                  </a:lnTo>
                  <a:lnTo>
                    <a:pt x="6930" y="1"/>
                  </a:lnTo>
                  <a:close/>
                  <a:moveTo>
                    <a:pt x="7245" y="0"/>
                  </a:moveTo>
                  <a:lnTo>
                    <a:pt x="7260" y="0"/>
                  </a:lnTo>
                  <a:lnTo>
                    <a:pt x="7261" y="45"/>
                  </a:lnTo>
                  <a:lnTo>
                    <a:pt x="7245" y="45"/>
                  </a:lnTo>
                  <a:lnTo>
                    <a:pt x="7245" y="0"/>
                  </a:lnTo>
                  <a:close/>
                </a:path>
              </a:pathLst>
            </a:custGeom>
            <a:solidFill>
              <a:srgbClr val="000000"/>
            </a:solidFill>
            <a:ln w="0">
              <a:solidFill>
                <a:srgbClr val="000000"/>
              </a:solidFill>
              <a:round/>
              <a:headEnd/>
              <a:tailEnd/>
            </a:ln>
          </p:spPr>
          <p:txBody>
            <a:bodyPr/>
            <a:lstStyle/>
            <a:p>
              <a:endParaRPr lang="en-US"/>
            </a:p>
          </p:txBody>
        </p:sp>
        <p:sp>
          <p:nvSpPr>
            <p:cNvPr id="15402" name="Rectangle 12"/>
            <p:cNvSpPr>
              <a:spLocks noChangeArrowheads="1"/>
            </p:cNvSpPr>
            <p:nvPr/>
          </p:nvSpPr>
          <p:spPr bwMode="auto">
            <a:xfrm>
              <a:off x="273339" y="4706050"/>
              <a:ext cx="7548" cy="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Arial" pitchFamily="34" charset="0"/>
                  <a:cs typeface="Times New Roman" pitchFamily="18" charset="0"/>
                </a:rPr>
                <a:t>K</a:t>
              </a:r>
              <a:endParaRPr lang="en-US">
                <a:cs typeface="Times New Roman" pitchFamily="18" charset="0"/>
              </a:endParaRPr>
            </a:p>
          </p:txBody>
        </p:sp>
        <p:sp>
          <p:nvSpPr>
            <p:cNvPr id="15403" name="Rectangle 11"/>
            <p:cNvSpPr>
              <a:spLocks noChangeArrowheads="1"/>
            </p:cNvSpPr>
            <p:nvPr/>
          </p:nvSpPr>
          <p:spPr bwMode="auto">
            <a:xfrm>
              <a:off x="313775" y="4563134"/>
              <a:ext cx="8626" cy="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Arial" pitchFamily="34" charset="0"/>
                  <a:cs typeface="Times New Roman" pitchFamily="18" charset="0"/>
                </a:rPr>
                <a:t>in</a:t>
              </a:r>
              <a:endParaRPr lang="en-US">
                <a:cs typeface="Times New Roman" pitchFamily="18" charset="0"/>
              </a:endParaRPr>
            </a:p>
          </p:txBody>
        </p:sp>
        <p:sp>
          <p:nvSpPr>
            <p:cNvPr id="15404" name="Rectangle 10"/>
            <p:cNvSpPr>
              <a:spLocks noChangeArrowheads="1"/>
            </p:cNvSpPr>
            <p:nvPr/>
          </p:nvSpPr>
          <p:spPr bwMode="auto">
            <a:xfrm>
              <a:off x="816788" y="4537528"/>
              <a:ext cx="40435" cy="8932"/>
            </a:xfrm>
            <a:prstGeom prst="rect">
              <a:avLst/>
            </a:prstGeom>
            <a:solidFill>
              <a:srgbClr val="000000"/>
            </a:solidFill>
            <a:ln w="1">
              <a:solidFill>
                <a:srgbClr val="000000"/>
              </a:solidFill>
              <a:round/>
              <a:headEnd/>
              <a:tailEnd/>
            </a:ln>
          </p:spPr>
          <p:txBody>
            <a:bodyPr/>
            <a:lstStyle/>
            <a:p>
              <a:endParaRPr lang="en-US"/>
            </a:p>
          </p:txBody>
        </p:sp>
        <p:sp>
          <p:nvSpPr>
            <p:cNvPr id="15405" name="Rectangle 5"/>
            <p:cNvSpPr>
              <a:spLocks noChangeArrowheads="1"/>
            </p:cNvSpPr>
            <p:nvPr/>
          </p:nvSpPr>
          <p:spPr bwMode="auto">
            <a:xfrm>
              <a:off x="4249466" y="5346196"/>
              <a:ext cx="8087" cy="89323"/>
            </a:xfrm>
            <a:prstGeom prst="rect">
              <a:avLst/>
            </a:prstGeom>
            <a:solidFill>
              <a:srgbClr val="000000"/>
            </a:solidFill>
            <a:ln w="19050">
              <a:solidFill>
                <a:srgbClr val="000000"/>
              </a:solidFill>
              <a:round/>
              <a:headEnd/>
              <a:tailEnd/>
            </a:ln>
          </p:spPr>
          <p:txBody>
            <a:bodyPr/>
            <a:lstStyle/>
            <a:p>
              <a:endParaRPr lang="en-US"/>
            </a:p>
          </p:txBody>
        </p:sp>
        <p:sp>
          <p:nvSpPr>
            <p:cNvPr id="15406" name="Rectangle 4"/>
            <p:cNvSpPr>
              <a:spLocks noChangeArrowheads="1"/>
            </p:cNvSpPr>
            <p:nvPr/>
          </p:nvSpPr>
          <p:spPr bwMode="auto">
            <a:xfrm>
              <a:off x="2535014" y="5364061"/>
              <a:ext cx="8087" cy="89323"/>
            </a:xfrm>
            <a:prstGeom prst="rect">
              <a:avLst/>
            </a:prstGeom>
            <a:solidFill>
              <a:srgbClr val="000000"/>
            </a:solidFill>
            <a:ln w="19050">
              <a:solidFill>
                <a:srgbClr val="000000"/>
              </a:solidFill>
              <a:round/>
              <a:headEnd/>
              <a:tailEnd/>
            </a:ln>
          </p:spPr>
          <p:txBody>
            <a:bodyPr/>
            <a:lstStyle/>
            <a:p>
              <a:endParaRPr lang="en-US"/>
            </a:p>
          </p:txBody>
        </p:sp>
        <p:sp>
          <p:nvSpPr>
            <p:cNvPr id="15407" name="Freeform 3"/>
            <p:cNvSpPr>
              <a:spLocks noEditPoints="1"/>
            </p:cNvSpPr>
            <p:nvPr/>
          </p:nvSpPr>
          <p:spPr bwMode="auto">
            <a:xfrm>
              <a:off x="4167518" y="5539133"/>
              <a:ext cx="453413" cy="505567"/>
            </a:xfrm>
            <a:custGeom>
              <a:avLst/>
              <a:gdLst>
                <a:gd name="T0" fmla="*/ 2147483647 w 897"/>
                <a:gd name="T1" fmla="*/ 2147483647 h 905"/>
                <a:gd name="T2" fmla="*/ 0 w 897"/>
                <a:gd name="T3" fmla="*/ 2147483647 h 905"/>
                <a:gd name="T4" fmla="*/ 2147483647 w 897"/>
                <a:gd name="T5" fmla="*/ 2147483647 h 905"/>
                <a:gd name="T6" fmla="*/ 2147483647 w 897"/>
                <a:gd name="T7" fmla="*/ 2147483647 h 905"/>
                <a:gd name="T8" fmla="*/ 2147483647 w 897"/>
                <a:gd name="T9" fmla="*/ 2147483647 h 905"/>
                <a:gd name="T10" fmla="*/ 2147483647 w 897"/>
                <a:gd name="T11" fmla="*/ 2147483647 h 905"/>
                <a:gd name="T12" fmla="*/ 2147483647 w 897"/>
                <a:gd name="T13" fmla="*/ 2147483647 h 905"/>
                <a:gd name="T14" fmla="*/ 2147483647 w 897"/>
                <a:gd name="T15" fmla="*/ 2147483647 h 905"/>
                <a:gd name="T16" fmla="*/ 2147483647 w 897"/>
                <a:gd name="T17" fmla="*/ 2147483647 h 905"/>
                <a:gd name="T18" fmla="*/ 2147483647 w 897"/>
                <a:gd name="T19" fmla="*/ 2147483647 h 905"/>
                <a:gd name="T20" fmla="*/ 2147483647 w 897"/>
                <a:gd name="T21" fmla="*/ 2147483647 h 905"/>
                <a:gd name="T22" fmla="*/ 2147483647 w 897"/>
                <a:gd name="T23" fmla="*/ 2147483647 h 905"/>
                <a:gd name="T24" fmla="*/ 2147483647 w 897"/>
                <a:gd name="T25" fmla="*/ 2147483647 h 905"/>
                <a:gd name="T26" fmla="*/ 2147483647 w 897"/>
                <a:gd name="T27" fmla="*/ 2147483647 h 905"/>
                <a:gd name="T28" fmla="*/ 2147483647 w 897"/>
                <a:gd name="T29" fmla="*/ 2147483647 h 905"/>
                <a:gd name="T30" fmla="*/ 2147483647 w 897"/>
                <a:gd name="T31" fmla="*/ 2147483647 h 905"/>
                <a:gd name="T32" fmla="*/ 2147483647 w 897"/>
                <a:gd name="T33" fmla="*/ 2147483647 h 905"/>
                <a:gd name="T34" fmla="*/ 2147483647 w 897"/>
                <a:gd name="T35" fmla="*/ 2147483647 h 905"/>
                <a:gd name="T36" fmla="*/ 2147483647 w 897"/>
                <a:gd name="T37" fmla="*/ 2147483647 h 905"/>
                <a:gd name="T38" fmla="*/ 2147483647 w 897"/>
                <a:gd name="T39" fmla="*/ 2147483647 h 905"/>
                <a:gd name="T40" fmla="*/ 2147483647 w 897"/>
                <a:gd name="T41" fmla="*/ 2147483647 h 905"/>
                <a:gd name="T42" fmla="*/ 2147483647 w 897"/>
                <a:gd name="T43" fmla="*/ 2147483647 h 905"/>
                <a:gd name="T44" fmla="*/ 2147483647 w 897"/>
                <a:gd name="T45" fmla="*/ 2147483647 h 905"/>
                <a:gd name="T46" fmla="*/ 2147483647 w 897"/>
                <a:gd name="T47" fmla="*/ 2147483647 h 905"/>
                <a:gd name="T48" fmla="*/ 2147483647 w 897"/>
                <a:gd name="T49" fmla="*/ 2147483647 h 905"/>
                <a:gd name="T50" fmla="*/ 2147483647 w 897"/>
                <a:gd name="T51" fmla="*/ 2147483647 h 905"/>
                <a:gd name="T52" fmla="*/ 2147483647 w 897"/>
                <a:gd name="T53" fmla="*/ 2147483647 h 905"/>
                <a:gd name="T54" fmla="*/ 2147483647 w 897"/>
                <a:gd name="T55" fmla="*/ 2147483647 h 905"/>
                <a:gd name="T56" fmla="*/ 2147483647 w 897"/>
                <a:gd name="T57" fmla="*/ 2147483647 h 905"/>
                <a:gd name="T58" fmla="*/ 2147483647 w 897"/>
                <a:gd name="T59" fmla="*/ 2147483647 h 905"/>
                <a:gd name="T60" fmla="*/ 2147483647 w 897"/>
                <a:gd name="T61" fmla="*/ 2147483647 h 905"/>
                <a:gd name="T62" fmla="*/ 2147483647 w 897"/>
                <a:gd name="T63" fmla="*/ 2147483647 h 905"/>
                <a:gd name="T64" fmla="*/ 2147483647 w 897"/>
                <a:gd name="T65" fmla="*/ 2147483647 h 905"/>
                <a:gd name="T66" fmla="*/ 2147483647 w 897"/>
                <a:gd name="T67" fmla="*/ 2147483647 h 905"/>
                <a:gd name="T68" fmla="*/ 2147483647 w 897"/>
                <a:gd name="T69" fmla="*/ 2147483647 h 905"/>
                <a:gd name="T70" fmla="*/ 2147483647 w 897"/>
                <a:gd name="T71" fmla="*/ 2147483647 h 905"/>
                <a:gd name="T72" fmla="*/ 2147483647 w 897"/>
                <a:gd name="T73" fmla="*/ 2147483647 h 905"/>
                <a:gd name="T74" fmla="*/ 2147483647 w 897"/>
                <a:gd name="T75" fmla="*/ 2147483647 h 905"/>
                <a:gd name="T76" fmla="*/ 2147483647 w 897"/>
                <a:gd name="T77" fmla="*/ 2147483647 h 9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7"/>
                <a:gd name="T118" fmla="*/ 0 h 905"/>
                <a:gd name="T119" fmla="*/ 897 w 897"/>
                <a:gd name="T120" fmla="*/ 905 h 9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7" h="905">
                  <a:moveTo>
                    <a:pt x="258" y="905"/>
                  </a:moveTo>
                  <a:lnTo>
                    <a:pt x="87" y="733"/>
                  </a:lnTo>
                  <a:lnTo>
                    <a:pt x="23" y="797"/>
                  </a:lnTo>
                  <a:lnTo>
                    <a:pt x="0" y="774"/>
                  </a:lnTo>
                  <a:lnTo>
                    <a:pt x="154" y="620"/>
                  </a:lnTo>
                  <a:lnTo>
                    <a:pt x="177" y="643"/>
                  </a:lnTo>
                  <a:lnTo>
                    <a:pt x="112" y="707"/>
                  </a:lnTo>
                  <a:lnTo>
                    <a:pt x="284" y="879"/>
                  </a:lnTo>
                  <a:lnTo>
                    <a:pt x="258" y="905"/>
                  </a:lnTo>
                  <a:close/>
                  <a:moveTo>
                    <a:pt x="433" y="730"/>
                  </a:moveTo>
                  <a:lnTo>
                    <a:pt x="351" y="647"/>
                  </a:lnTo>
                  <a:lnTo>
                    <a:pt x="164" y="610"/>
                  </a:lnTo>
                  <a:lnTo>
                    <a:pt x="195" y="579"/>
                  </a:lnTo>
                  <a:lnTo>
                    <a:pt x="292" y="599"/>
                  </a:lnTo>
                  <a:cubicBezTo>
                    <a:pt x="310" y="603"/>
                    <a:pt x="328" y="607"/>
                    <a:pt x="345" y="612"/>
                  </a:cubicBezTo>
                  <a:cubicBezTo>
                    <a:pt x="340" y="596"/>
                    <a:pt x="336" y="578"/>
                    <a:pt x="332" y="557"/>
                  </a:cubicBezTo>
                  <a:lnTo>
                    <a:pt x="312" y="462"/>
                  </a:lnTo>
                  <a:lnTo>
                    <a:pt x="342" y="432"/>
                  </a:lnTo>
                  <a:lnTo>
                    <a:pt x="376" y="622"/>
                  </a:lnTo>
                  <a:lnTo>
                    <a:pt x="459" y="704"/>
                  </a:lnTo>
                  <a:lnTo>
                    <a:pt x="433" y="730"/>
                  </a:lnTo>
                  <a:close/>
                  <a:moveTo>
                    <a:pt x="454" y="517"/>
                  </a:moveTo>
                  <a:cubicBezTo>
                    <a:pt x="431" y="494"/>
                    <a:pt x="415" y="473"/>
                    <a:pt x="405" y="455"/>
                  </a:cubicBezTo>
                  <a:cubicBezTo>
                    <a:pt x="396" y="436"/>
                    <a:pt x="392" y="418"/>
                    <a:pt x="394" y="401"/>
                  </a:cubicBezTo>
                  <a:cubicBezTo>
                    <a:pt x="396" y="384"/>
                    <a:pt x="404" y="369"/>
                    <a:pt x="418" y="354"/>
                  </a:cubicBezTo>
                  <a:cubicBezTo>
                    <a:pt x="428" y="344"/>
                    <a:pt x="440" y="337"/>
                    <a:pt x="452" y="333"/>
                  </a:cubicBezTo>
                  <a:cubicBezTo>
                    <a:pt x="464" y="330"/>
                    <a:pt x="476" y="329"/>
                    <a:pt x="489" y="332"/>
                  </a:cubicBezTo>
                  <a:cubicBezTo>
                    <a:pt x="502" y="335"/>
                    <a:pt x="516" y="340"/>
                    <a:pt x="530" y="349"/>
                  </a:cubicBezTo>
                  <a:cubicBezTo>
                    <a:pt x="545" y="357"/>
                    <a:pt x="561" y="371"/>
                    <a:pt x="581" y="390"/>
                  </a:cubicBezTo>
                  <a:cubicBezTo>
                    <a:pt x="603" y="413"/>
                    <a:pt x="619" y="434"/>
                    <a:pt x="629" y="453"/>
                  </a:cubicBezTo>
                  <a:cubicBezTo>
                    <a:pt x="638" y="471"/>
                    <a:pt x="642" y="489"/>
                    <a:pt x="640" y="506"/>
                  </a:cubicBezTo>
                  <a:cubicBezTo>
                    <a:pt x="639" y="523"/>
                    <a:pt x="631" y="539"/>
                    <a:pt x="616" y="553"/>
                  </a:cubicBezTo>
                  <a:cubicBezTo>
                    <a:pt x="598" y="572"/>
                    <a:pt x="576" y="580"/>
                    <a:pt x="552" y="577"/>
                  </a:cubicBezTo>
                  <a:cubicBezTo>
                    <a:pt x="523" y="574"/>
                    <a:pt x="490" y="554"/>
                    <a:pt x="454" y="517"/>
                  </a:cubicBezTo>
                  <a:close/>
                  <a:moveTo>
                    <a:pt x="478" y="493"/>
                  </a:moveTo>
                  <a:cubicBezTo>
                    <a:pt x="510" y="525"/>
                    <a:pt x="535" y="542"/>
                    <a:pt x="553" y="545"/>
                  </a:cubicBezTo>
                  <a:cubicBezTo>
                    <a:pt x="571" y="548"/>
                    <a:pt x="586" y="544"/>
                    <a:pt x="597" y="533"/>
                  </a:cubicBezTo>
                  <a:cubicBezTo>
                    <a:pt x="608" y="522"/>
                    <a:pt x="612" y="508"/>
                    <a:pt x="608" y="490"/>
                  </a:cubicBezTo>
                  <a:cubicBezTo>
                    <a:pt x="605" y="472"/>
                    <a:pt x="588" y="447"/>
                    <a:pt x="556" y="415"/>
                  </a:cubicBezTo>
                  <a:cubicBezTo>
                    <a:pt x="524" y="383"/>
                    <a:pt x="499" y="365"/>
                    <a:pt x="481" y="362"/>
                  </a:cubicBezTo>
                  <a:cubicBezTo>
                    <a:pt x="463" y="359"/>
                    <a:pt x="449" y="363"/>
                    <a:pt x="437" y="374"/>
                  </a:cubicBezTo>
                  <a:cubicBezTo>
                    <a:pt x="426" y="385"/>
                    <a:pt x="422" y="399"/>
                    <a:pt x="425" y="415"/>
                  </a:cubicBezTo>
                  <a:cubicBezTo>
                    <a:pt x="429" y="435"/>
                    <a:pt x="446" y="461"/>
                    <a:pt x="478" y="493"/>
                  </a:cubicBezTo>
                  <a:close/>
                  <a:moveTo>
                    <a:pt x="799" y="318"/>
                  </a:moveTo>
                  <a:lnTo>
                    <a:pt x="822" y="340"/>
                  </a:lnTo>
                  <a:lnTo>
                    <a:pt x="694" y="469"/>
                  </a:lnTo>
                  <a:cubicBezTo>
                    <a:pt x="688" y="463"/>
                    <a:pt x="683" y="457"/>
                    <a:pt x="680" y="450"/>
                  </a:cubicBezTo>
                  <a:cubicBezTo>
                    <a:pt x="674" y="438"/>
                    <a:pt x="671" y="424"/>
                    <a:pt x="670" y="408"/>
                  </a:cubicBezTo>
                  <a:cubicBezTo>
                    <a:pt x="668" y="392"/>
                    <a:pt x="669" y="372"/>
                    <a:pt x="672" y="347"/>
                  </a:cubicBezTo>
                  <a:cubicBezTo>
                    <a:pt x="675" y="309"/>
                    <a:pt x="676" y="281"/>
                    <a:pt x="673" y="263"/>
                  </a:cubicBezTo>
                  <a:cubicBezTo>
                    <a:pt x="671" y="246"/>
                    <a:pt x="665" y="233"/>
                    <a:pt x="656" y="224"/>
                  </a:cubicBezTo>
                  <a:cubicBezTo>
                    <a:pt x="646" y="214"/>
                    <a:pt x="635" y="210"/>
                    <a:pt x="622" y="210"/>
                  </a:cubicBezTo>
                  <a:cubicBezTo>
                    <a:pt x="608" y="210"/>
                    <a:pt x="596" y="216"/>
                    <a:pt x="585" y="226"/>
                  </a:cubicBezTo>
                  <a:cubicBezTo>
                    <a:pt x="574" y="238"/>
                    <a:pt x="568" y="251"/>
                    <a:pt x="568" y="264"/>
                  </a:cubicBezTo>
                  <a:cubicBezTo>
                    <a:pt x="568" y="278"/>
                    <a:pt x="574" y="291"/>
                    <a:pt x="586" y="304"/>
                  </a:cubicBezTo>
                  <a:lnTo>
                    <a:pt x="559" y="326"/>
                  </a:lnTo>
                  <a:cubicBezTo>
                    <a:pt x="543" y="306"/>
                    <a:pt x="535" y="285"/>
                    <a:pt x="536" y="265"/>
                  </a:cubicBezTo>
                  <a:cubicBezTo>
                    <a:pt x="538" y="244"/>
                    <a:pt x="548" y="225"/>
                    <a:pt x="566" y="206"/>
                  </a:cubicBezTo>
                  <a:cubicBezTo>
                    <a:pt x="585" y="188"/>
                    <a:pt x="605" y="178"/>
                    <a:pt x="626" y="177"/>
                  </a:cubicBezTo>
                  <a:cubicBezTo>
                    <a:pt x="647" y="177"/>
                    <a:pt x="665" y="184"/>
                    <a:pt x="681" y="200"/>
                  </a:cubicBezTo>
                  <a:cubicBezTo>
                    <a:pt x="688" y="207"/>
                    <a:pt x="695" y="217"/>
                    <a:pt x="699" y="227"/>
                  </a:cubicBezTo>
                  <a:cubicBezTo>
                    <a:pt x="703" y="238"/>
                    <a:pt x="706" y="251"/>
                    <a:pt x="707" y="267"/>
                  </a:cubicBezTo>
                  <a:cubicBezTo>
                    <a:pt x="708" y="283"/>
                    <a:pt x="707" y="306"/>
                    <a:pt x="704" y="338"/>
                  </a:cubicBezTo>
                  <a:cubicBezTo>
                    <a:pt x="702" y="364"/>
                    <a:pt x="701" y="382"/>
                    <a:pt x="701" y="390"/>
                  </a:cubicBezTo>
                  <a:cubicBezTo>
                    <a:pt x="701" y="398"/>
                    <a:pt x="702" y="406"/>
                    <a:pt x="704" y="413"/>
                  </a:cubicBezTo>
                  <a:lnTo>
                    <a:pt x="799" y="318"/>
                  </a:lnTo>
                  <a:close/>
                  <a:moveTo>
                    <a:pt x="677" y="148"/>
                  </a:moveTo>
                  <a:lnTo>
                    <a:pt x="654" y="125"/>
                  </a:lnTo>
                  <a:lnTo>
                    <a:pt x="779" y="0"/>
                  </a:lnTo>
                  <a:lnTo>
                    <a:pt x="798" y="18"/>
                  </a:lnTo>
                  <a:cubicBezTo>
                    <a:pt x="799" y="44"/>
                    <a:pt x="804" y="73"/>
                    <a:pt x="814" y="107"/>
                  </a:cubicBezTo>
                  <a:cubicBezTo>
                    <a:pt x="823" y="141"/>
                    <a:pt x="836" y="173"/>
                    <a:pt x="853" y="203"/>
                  </a:cubicBezTo>
                  <a:cubicBezTo>
                    <a:pt x="864" y="224"/>
                    <a:pt x="879" y="245"/>
                    <a:pt x="897" y="266"/>
                  </a:cubicBezTo>
                  <a:lnTo>
                    <a:pt x="873" y="290"/>
                  </a:lnTo>
                  <a:cubicBezTo>
                    <a:pt x="858" y="275"/>
                    <a:pt x="842" y="253"/>
                    <a:pt x="826" y="226"/>
                  </a:cubicBezTo>
                  <a:cubicBezTo>
                    <a:pt x="810" y="198"/>
                    <a:pt x="798" y="169"/>
                    <a:pt x="788" y="138"/>
                  </a:cubicBezTo>
                  <a:cubicBezTo>
                    <a:pt x="779" y="107"/>
                    <a:pt x="773" y="79"/>
                    <a:pt x="772" y="53"/>
                  </a:cubicBezTo>
                  <a:lnTo>
                    <a:pt x="677" y="148"/>
                  </a:lnTo>
                  <a:close/>
                </a:path>
              </a:pathLst>
            </a:custGeom>
            <a:solidFill>
              <a:srgbClr val="000000"/>
            </a:solidFill>
            <a:ln w="0">
              <a:solidFill>
                <a:srgbClr val="000000"/>
              </a:solidFill>
              <a:round/>
              <a:headEnd/>
              <a:tailEnd/>
            </a:ln>
          </p:spPr>
          <p:txBody>
            <a:bodyPr/>
            <a:lstStyle/>
            <a:p>
              <a:endParaRPr lang="en-US"/>
            </a:p>
          </p:txBody>
        </p:sp>
        <p:pic>
          <p:nvPicPr>
            <p:cNvPr id="1540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4" y="3511508"/>
              <a:ext cx="346664" cy="15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9" name="Rectangle 35"/>
            <p:cNvSpPr>
              <a:spLocks noChangeArrowheads="1"/>
            </p:cNvSpPr>
            <p:nvPr/>
          </p:nvSpPr>
          <p:spPr bwMode="auto">
            <a:xfrm>
              <a:off x="813920" y="2796085"/>
              <a:ext cx="56609" cy="8932"/>
            </a:xfrm>
            <a:prstGeom prst="rect">
              <a:avLst/>
            </a:prstGeom>
            <a:solidFill>
              <a:srgbClr val="000000"/>
            </a:solidFill>
            <a:ln w="1">
              <a:solidFill>
                <a:srgbClr val="000000"/>
              </a:solidFill>
              <a:round/>
              <a:headEnd/>
              <a:tailEnd/>
            </a:ln>
          </p:spPr>
          <p:txBody>
            <a:bodyPr/>
            <a:lstStyle/>
            <a:p>
              <a:endParaRPr lang="en-US"/>
            </a:p>
          </p:txBody>
        </p:sp>
      </p:grpSp>
      <p:sp>
        <p:nvSpPr>
          <p:cNvPr id="51" name="TextBox 50"/>
          <p:cNvSpPr txBox="1"/>
          <p:nvPr/>
        </p:nvSpPr>
        <p:spPr>
          <a:xfrm>
            <a:off x="952500" y="425980"/>
            <a:ext cx="7797799" cy="646331"/>
          </a:xfrm>
          <a:prstGeom prst="rect">
            <a:avLst/>
          </a:prstGeom>
          <a:noFill/>
          <a:effectLst>
            <a:glow rad="152400">
              <a:schemeClr val="tx1">
                <a:alpha val="75000"/>
              </a:schemeClr>
            </a:glow>
          </a:effectLst>
        </p:spPr>
        <p:txBody>
          <a:bodyPr>
            <a:spAutoFit/>
          </a:bodyPr>
          <a:lstStyle>
            <a:lvl1pPr eaLnBrk="0" hangingPunct="0">
              <a:defRPr sz="2400">
                <a:solidFill>
                  <a:schemeClr val="tx1"/>
                </a:solidFill>
                <a:latin typeface="Calibri" pitchFamily="1" charset="0"/>
                <a:ea typeface="MS PGothic" pitchFamily="34" charset="-128"/>
              </a:defRPr>
            </a:lvl1pPr>
            <a:lvl2pPr marL="37931725" indent="-37474525"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57200" eaLnBrk="0" fontAlgn="base" hangingPunct="0">
              <a:spcBef>
                <a:spcPct val="0"/>
              </a:spcBef>
              <a:spcAft>
                <a:spcPct val="0"/>
              </a:spcAft>
              <a:defRPr sz="2400">
                <a:solidFill>
                  <a:schemeClr val="tx1"/>
                </a:solidFill>
                <a:latin typeface="Calibri" pitchFamily="1" charset="0"/>
                <a:ea typeface="MS PGothic" pitchFamily="34" charset="-128"/>
              </a:defRPr>
            </a:lvl6pPr>
            <a:lvl7pPr marL="914400" eaLnBrk="0" fontAlgn="base" hangingPunct="0">
              <a:spcBef>
                <a:spcPct val="0"/>
              </a:spcBef>
              <a:spcAft>
                <a:spcPct val="0"/>
              </a:spcAft>
              <a:defRPr sz="2400">
                <a:solidFill>
                  <a:schemeClr val="tx1"/>
                </a:solidFill>
                <a:latin typeface="Calibri" pitchFamily="1" charset="0"/>
                <a:ea typeface="MS PGothic" pitchFamily="34" charset="-128"/>
              </a:defRPr>
            </a:lvl7pPr>
            <a:lvl8pPr marL="1371600" eaLnBrk="0" fontAlgn="base" hangingPunct="0">
              <a:spcBef>
                <a:spcPct val="0"/>
              </a:spcBef>
              <a:spcAft>
                <a:spcPct val="0"/>
              </a:spcAft>
              <a:defRPr sz="2400">
                <a:solidFill>
                  <a:schemeClr val="tx1"/>
                </a:solidFill>
                <a:latin typeface="Calibri" pitchFamily="1" charset="0"/>
                <a:ea typeface="MS PGothic" pitchFamily="34" charset="-128"/>
              </a:defRPr>
            </a:lvl8pPr>
            <a:lvl9pPr marL="1828800" eaLnBrk="0" fontAlgn="base" hangingPunct="0">
              <a:spcBef>
                <a:spcPct val="0"/>
              </a:spcBef>
              <a:spcAft>
                <a:spcPct val="0"/>
              </a:spcAft>
              <a:defRPr sz="2400">
                <a:solidFill>
                  <a:schemeClr val="tx1"/>
                </a:solidFill>
                <a:latin typeface="Calibri" pitchFamily="1" charset="0"/>
                <a:ea typeface="MS PGothic" pitchFamily="34" charset="-128"/>
              </a:defRPr>
            </a:lvl9pPr>
          </a:lstStyle>
          <a:p>
            <a:pPr algn="ctr" eaLnBrk="1" hangingPunct="1">
              <a:defRPr/>
            </a:pPr>
            <a:r>
              <a:rPr lang="en-US" sz="3600" b="1" dirty="0">
                <a:solidFill>
                  <a:srgbClr val="00FF34"/>
                </a:solidFill>
                <a:effectLst>
                  <a:glow rad="76200">
                    <a:schemeClr val="tx1"/>
                  </a:glow>
                </a:effectLst>
                <a:latin typeface="Arial Black" pitchFamily="37" charset="0"/>
              </a:rPr>
              <a:t>TY027 CROSSES THE BBB</a:t>
            </a:r>
            <a:endParaRPr lang="en-US" sz="3600" b="1" baseline="-25000" dirty="0">
              <a:solidFill>
                <a:srgbClr val="00FF34"/>
              </a:solidFill>
              <a:effectLst>
                <a:glow rad="76200">
                  <a:schemeClr val="tx1"/>
                </a:glow>
              </a:effectLst>
              <a:latin typeface="Arial Black" pitchFamily="37" charset="0"/>
            </a:endParaRPr>
          </a:p>
        </p:txBody>
      </p:sp>
    </p:spTree>
    <p:extLst>
      <p:ext uri="{BB962C8B-B14F-4D97-AF65-F5344CB8AC3E}">
        <p14:creationId xmlns:p14="http://schemas.microsoft.com/office/powerpoint/2010/main" val="82226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9800"/>
            <a:ext cx="9144000" cy="304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nvGraphicFramePr>
        <p:xfrm>
          <a:off x="0" y="1905000"/>
          <a:ext cx="5105400" cy="4314825"/>
        </p:xfrm>
        <a:graphic>
          <a:graphicData uri="http://schemas.openxmlformats.org/presentationml/2006/ole">
            <mc:AlternateContent xmlns:mc="http://schemas.openxmlformats.org/markup-compatibility/2006">
              <mc:Choice xmlns:v="urn:schemas-microsoft-com:vml" Requires="v">
                <p:oleObj spid="_x0000_s3140" name="Prism Project" r:id="rId3" imgW="5586984" imgH="4721352" progId="">
                  <p:embed/>
                </p:oleObj>
              </mc:Choice>
              <mc:Fallback>
                <p:oleObj name="Prism Project" r:id="rId3" imgW="5586984" imgH="47213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5105400" cy="4314825"/>
                      </a:xfrm>
                      <a:prstGeom prst="rect">
                        <a:avLst/>
                      </a:prstGeom>
                      <a:solidFill>
                        <a:srgbClr val="FFFFFF"/>
                      </a:solidFill>
                      <a:ln>
                        <a:noFill/>
                      </a:ln>
                      <a:effectLst/>
                      <a:extLst>
                        <a:ext uri="{91240B29-F687-4F45-9708-019B960494DF}">
                          <a14:hiddenLine xmlns:a14="http://schemas.microsoft.com/office/drawing/2010/main" w="11429">
                            <a:solidFill>
                              <a:schemeClr val="tx1"/>
                            </a:solidFill>
                            <a:prstDash val="sys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40671473"/>
              </p:ext>
            </p:extLst>
          </p:nvPr>
        </p:nvGraphicFramePr>
        <p:xfrm>
          <a:off x="4114800" y="1905000"/>
          <a:ext cx="5029200" cy="4343400"/>
        </p:xfrm>
        <a:graphic>
          <a:graphicData uri="http://schemas.openxmlformats.org/presentationml/2006/ole">
            <mc:AlternateContent xmlns:mc="http://schemas.openxmlformats.org/markup-compatibility/2006">
              <mc:Choice xmlns:v="urn:schemas-microsoft-com:vml" Requires="v">
                <p:oleObj spid="_x0000_s3141" name="Prism Project" r:id="rId5" imgW="5468112" imgH="4584192" progId="">
                  <p:embed/>
                </p:oleObj>
              </mc:Choice>
              <mc:Fallback>
                <p:oleObj name="Prism Project" r:id="rId5" imgW="5468112" imgH="458419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1905000"/>
                        <a:ext cx="5029200" cy="4343400"/>
                      </a:xfrm>
                      <a:prstGeom prst="rect">
                        <a:avLst/>
                      </a:prstGeom>
                      <a:solidFill>
                        <a:srgbClr val="FFFFFF"/>
                      </a:solidFill>
                    </p:spPr>
                  </p:pic>
                </p:oleObj>
              </mc:Fallback>
            </mc:AlternateContent>
          </a:graphicData>
        </a:graphic>
      </p:graphicFrame>
      <p:sp>
        <p:nvSpPr>
          <p:cNvPr id="4" name="TextBox 3"/>
          <p:cNvSpPr txBox="1"/>
          <p:nvPr/>
        </p:nvSpPr>
        <p:spPr>
          <a:xfrm>
            <a:off x="152400" y="304800"/>
            <a:ext cx="8763000" cy="1384995"/>
          </a:xfrm>
          <a:prstGeom prst="rect">
            <a:avLst/>
          </a:prstGeom>
          <a:noFill/>
        </p:spPr>
        <p:txBody>
          <a:bodyPr wrap="square" rtlCol="0">
            <a:spAutoFit/>
          </a:bodyPr>
          <a:lstStyle/>
          <a:p>
            <a:pPr algn="ctr"/>
            <a:r>
              <a:rPr lang="en-US" sz="2800" b="1" i="1" dirty="0">
                <a:solidFill>
                  <a:srgbClr val="00FF00"/>
                </a:solidFill>
                <a:effectLst>
                  <a:outerShdw blurRad="38100" dist="38100" dir="2700000" algn="tl">
                    <a:srgbClr val="000000">
                      <a:alpha val="43137"/>
                    </a:srgbClr>
                  </a:outerShdw>
                </a:effectLst>
                <a:latin typeface="Arial Black" pitchFamily="34" charset="0"/>
              </a:rPr>
              <a:t>INTRAVENOUS (I.V.) </a:t>
            </a:r>
            <a:r>
              <a:rPr lang="en-US" sz="2800" b="1" dirty="0">
                <a:solidFill>
                  <a:srgbClr val="00FF00"/>
                </a:solidFill>
                <a:effectLst>
                  <a:outerShdw blurRad="38100" dist="38100" dir="2700000" algn="tl">
                    <a:srgbClr val="000000">
                      <a:alpha val="43137"/>
                    </a:srgbClr>
                  </a:outerShdw>
                </a:effectLst>
                <a:latin typeface="Arial Black" pitchFamily="34" charset="0"/>
              </a:rPr>
              <a:t>TY 027 ATTENUATES </a:t>
            </a:r>
          </a:p>
          <a:p>
            <a:pPr algn="ctr"/>
            <a:r>
              <a:rPr lang="en-US" sz="2800" b="1" dirty="0">
                <a:solidFill>
                  <a:srgbClr val="00FF00"/>
                </a:solidFill>
                <a:effectLst>
                  <a:outerShdw blurRad="38100" dist="38100" dir="2700000" algn="tl">
                    <a:srgbClr val="000000">
                      <a:alpha val="43137"/>
                    </a:srgbClr>
                  </a:outerShdw>
                </a:effectLst>
                <a:latin typeface="Arial Black" pitchFamily="34" charset="0"/>
              </a:rPr>
              <a:t>NERVE INJURY-INDUCED TACTILE AND THERMAL SENSITIVITIES  </a:t>
            </a:r>
          </a:p>
        </p:txBody>
      </p:sp>
    </p:spTree>
    <p:extLst>
      <p:ext uri="{BB962C8B-B14F-4D97-AF65-F5344CB8AC3E}">
        <p14:creationId xmlns:p14="http://schemas.microsoft.com/office/powerpoint/2010/main" val="331230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832644" y="650517"/>
            <a:ext cx="7780337" cy="5521325"/>
          </a:xfrm>
          <a:prstGeom prst="rect">
            <a:avLst/>
          </a:prstGeom>
          <a:solidFill>
            <a:srgbClr val="FFFFFF"/>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endParaRPr>
          </a:p>
        </p:txBody>
      </p:sp>
      <p:pic>
        <p:nvPicPr>
          <p:cNvPr id="21507" name="Object 1"/>
          <p:cNvPicPr>
            <a:picLocks noChangeArrowheads="1"/>
          </p:cNvPicPr>
          <p:nvPr/>
        </p:nvPicPr>
        <p:blipFill>
          <a:blip r:embed="rId3" cstate="print">
            <a:extLst>
              <a:ext uri="{28A0092B-C50C-407E-A947-70E740481C1C}">
                <a14:useLocalDpi xmlns:a14="http://schemas.microsoft.com/office/drawing/2010/main" val="0"/>
              </a:ext>
            </a:extLst>
          </a:blip>
          <a:srcRect t="-224" b="-452"/>
          <a:stretch>
            <a:fillRect/>
          </a:stretch>
        </p:blipFill>
        <p:spPr bwMode="auto">
          <a:xfrm>
            <a:off x="668338" y="1485900"/>
            <a:ext cx="3570287"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Object 2"/>
          <p:cNvPicPr>
            <a:picLocks noChangeArrowheads="1"/>
          </p:cNvPicPr>
          <p:nvPr/>
        </p:nvPicPr>
        <p:blipFill>
          <a:blip r:embed="rId4" cstate="print">
            <a:extLst>
              <a:ext uri="{28A0092B-C50C-407E-A947-70E740481C1C}">
                <a14:useLocalDpi xmlns:a14="http://schemas.microsoft.com/office/drawing/2010/main" val="0"/>
              </a:ext>
            </a:extLst>
          </a:blip>
          <a:srcRect t="-224" b="-314"/>
          <a:stretch>
            <a:fillRect/>
          </a:stretch>
        </p:blipFill>
        <p:spPr bwMode="auto">
          <a:xfrm>
            <a:off x="4722813" y="1485900"/>
            <a:ext cx="3725862"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338" y="3935413"/>
            <a:ext cx="3182937" cy="2557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2813" y="4027488"/>
            <a:ext cx="3725862" cy="260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11" name="TextBox 24"/>
          <p:cNvSpPr txBox="1">
            <a:spLocks noChangeArrowheads="1"/>
          </p:cNvSpPr>
          <p:nvPr/>
        </p:nvSpPr>
        <p:spPr bwMode="auto">
          <a:xfrm>
            <a:off x="668338" y="1127125"/>
            <a:ext cx="3570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b="1">
                <a:solidFill>
                  <a:prstClr val="black"/>
                </a:solidFill>
              </a:rPr>
              <a:t>A ) Sham Operated-Ipsilateral</a:t>
            </a:r>
          </a:p>
        </p:txBody>
      </p:sp>
      <p:sp>
        <p:nvSpPr>
          <p:cNvPr id="21512" name="TextBox 25"/>
          <p:cNvSpPr txBox="1">
            <a:spLocks noChangeArrowheads="1"/>
          </p:cNvSpPr>
          <p:nvPr/>
        </p:nvSpPr>
        <p:spPr bwMode="auto">
          <a:xfrm>
            <a:off x="4722813" y="1116013"/>
            <a:ext cx="37258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b="1">
                <a:solidFill>
                  <a:prstClr val="black"/>
                </a:solidFill>
              </a:rPr>
              <a:t>B) Thermal</a:t>
            </a:r>
          </a:p>
        </p:txBody>
      </p:sp>
      <p:sp>
        <p:nvSpPr>
          <p:cNvPr id="21513" name="TextBox 26"/>
          <p:cNvSpPr txBox="1">
            <a:spLocks noChangeArrowheads="1"/>
          </p:cNvSpPr>
          <p:nvPr/>
        </p:nvSpPr>
        <p:spPr bwMode="auto">
          <a:xfrm>
            <a:off x="668338" y="3659188"/>
            <a:ext cx="3182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b="1">
                <a:solidFill>
                  <a:prstClr val="black"/>
                </a:solidFill>
              </a:rPr>
              <a:t>C) Tactile</a:t>
            </a:r>
          </a:p>
        </p:txBody>
      </p:sp>
      <p:sp>
        <p:nvSpPr>
          <p:cNvPr id="21514" name="TextBox 27"/>
          <p:cNvSpPr txBox="1">
            <a:spLocks noChangeArrowheads="1"/>
          </p:cNvSpPr>
          <p:nvPr/>
        </p:nvSpPr>
        <p:spPr bwMode="auto">
          <a:xfrm>
            <a:off x="4722813" y="3749675"/>
            <a:ext cx="3725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b="1">
                <a:solidFill>
                  <a:prstClr val="black"/>
                </a:solidFill>
              </a:rPr>
              <a:t>D) Sham - Contralateral</a:t>
            </a:r>
          </a:p>
        </p:txBody>
      </p:sp>
      <p:sp>
        <p:nvSpPr>
          <p:cNvPr id="11" name="TextBox 10"/>
          <p:cNvSpPr txBox="1"/>
          <p:nvPr/>
        </p:nvSpPr>
        <p:spPr>
          <a:xfrm>
            <a:off x="217488" y="173464"/>
            <a:ext cx="8532811" cy="954107"/>
          </a:xfrm>
          <a:prstGeom prst="rect">
            <a:avLst/>
          </a:prstGeom>
          <a:noFill/>
          <a:effectLst>
            <a:glow rad="152400">
              <a:schemeClr val="tx1">
                <a:alpha val="75000"/>
              </a:schemeClr>
            </a:glow>
          </a:effectLst>
        </p:spPr>
        <p:txBody>
          <a:bodyPr>
            <a:spAutoFit/>
          </a:bodyPr>
          <a:lstStyle>
            <a:lvl1pPr eaLnBrk="0" hangingPunct="0">
              <a:defRPr sz="2400">
                <a:solidFill>
                  <a:schemeClr val="tx1"/>
                </a:solidFill>
                <a:latin typeface="Calibri" pitchFamily="1" charset="0"/>
                <a:ea typeface="MS PGothic" pitchFamily="34" charset="-128"/>
              </a:defRPr>
            </a:lvl1pPr>
            <a:lvl2pPr marL="37931725" indent="-37474525"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57200" eaLnBrk="0" fontAlgn="base" hangingPunct="0">
              <a:spcBef>
                <a:spcPct val="0"/>
              </a:spcBef>
              <a:spcAft>
                <a:spcPct val="0"/>
              </a:spcAft>
              <a:defRPr sz="2400">
                <a:solidFill>
                  <a:schemeClr val="tx1"/>
                </a:solidFill>
                <a:latin typeface="Calibri" pitchFamily="1" charset="0"/>
                <a:ea typeface="MS PGothic" pitchFamily="34" charset="-128"/>
              </a:defRPr>
            </a:lvl6pPr>
            <a:lvl7pPr marL="914400" eaLnBrk="0" fontAlgn="base" hangingPunct="0">
              <a:spcBef>
                <a:spcPct val="0"/>
              </a:spcBef>
              <a:spcAft>
                <a:spcPct val="0"/>
              </a:spcAft>
              <a:defRPr sz="2400">
                <a:solidFill>
                  <a:schemeClr val="tx1"/>
                </a:solidFill>
                <a:latin typeface="Calibri" pitchFamily="1" charset="0"/>
                <a:ea typeface="MS PGothic" pitchFamily="34" charset="-128"/>
              </a:defRPr>
            </a:lvl7pPr>
            <a:lvl8pPr marL="1371600" eaLnBrk="0" fontAlgn="base" hangingPunct="0">
              <a:spcBef>
                <a:spcPct val="0"/>
              </a:spcBef>
              <a:spcAft>
                <a:spcPct val="0"/>
              </a:spcAft>
              <a:defRPr sz="2400">
                <a:solidFill>
                  <a:schemeClr val="tx1"/>
                </a:solidFill>
                <a:latin typeface="Calibri" pitchFamily="1" charset="0"/>
                <a:ea typeface="MS PGothic" pitchFamily="34" charset="-128"/>
              </a:defRPr>
            </a:lvl8pPr>
            <a:lvl9pPr marL="1828800" eaLnBrk="0" fontAlgn="base" hangingPunct="0">
              <a:spcBef>
                <a:spcPct val="0"/>
              </a:spcBef>
              <a:spcAft>
                <a:spcPct val="0"/>
              </a:spcAft>
              <a:defRPr sz="2400">
                <a:solidFill>
                  <a:schemeClr val="tx1"/>
                </a:solidFill>
                <a:latin typeface="Calibri" pitchFamily="1" charset="0"/>
                <a:ea typeface="MS PGothic" pitchFamily="34" charset="-128"/>
              </a:defRPr>
            </a:lvl9pPr>
          </a:lstStyle>
          <a:p>
            <a:pPr algn="ctr" eaLnBrk="1" hangingPunct="1">
              <a:defRPr/>
            </a:pPr>
            <a:r>
              <a:rPr lang="en-US" sz="2800" b="1" dirty="0">
                <a:solidFill>
                  <a:srgbClr val="00FF34"/>
                </a:solidFill>
                <a:effectLst>
                  <a:outerShdw blurRad="38100" dist="38100" dir="2700000" algn="tl">
                    <a:prstClr val="black"/>
                  </a:outerShdw>
                </a:effectLst>
                <a:latin typeface="Arial Black" pitchFamily="37" charset="0"/>
              </a:rPr>
              <a:t>TY027 MAINTAINS EFFICACY FOLLOWING CHRONIC ADMINISTRATION</a:t>
            </a:r>
            <a:endParaRPr lang="en-US" sz="2800" b="1" baseline="-25000" dirty="0">
              <a:solidFill>
                <a:srgbClr val="00FF34"/>
              </a:solidFill>
              <a:effectLst>
                <a:outerShdw blurRad="38100" dist="38100" dir="2700000" algn="tl">
                  <a:prstClr val="black"/>
                </a:outerShdw>
              </a:effectLst>
              <a:latin typeface="Arial Black" pitchFamily="37" charset="0"/>
            </a:endParaRPr>
          </a:p>
        </p:txBody>
      </p:sp>
    </p:spTree>
    <p:extLst>
      <p:ext uri="{BB962C8B-B14F-4D97-AF65-F5344CB8AC3E}">
        <p14:creationId xmlns:p14="http://schemas.microsoft.com/office/powerpoint/2010/main" val="185489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233363" y="1766888"/>
            <a:ext cx="8605837" cy="3770312"/>
          </a:xfrm>
          <a:prstGeom prst="rect">
            <a:avLst/>
          </a:prstGeom>
          <a:solidFill>
            <a:srgbClr val="FFFFFF"/>
          </a:solidFill>
          <a:ln w="9525">
            <a:solidFill>
              <a:srgbClr val="FFFFF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endParaRPr>
          </a:p>
        </p:txBody>
      </p:sp>
      <p:pic>
        <p:nvPicPr>
          <p:cNvPr id="2355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63" y="2070100"/>
            <a:ext cx="437197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3775" y="1951038"/>
            <a:ext cx="4035425"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3"/>
          <p:cNvSpPr txBox="1">
            <a:spLocks noChangeArrowheads="1"/>
          </p:cNvSpPr>
          <p:nvPr/>
        </p:nvSpPr>
        <p:spPr bwMode="auto">
          <a:xfrm>
            <a:off x="1550988" y="1766888"/>
            <a:ext cx="752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b="1">
                <a:solidFill>
                  <a:prstClr val="black"/>
                </a:solidFill>
              </a:rPr>
              <a:t>A) i.p.</a:t>
            </a:r>
          </a:p>
        </p:txBody>
      </p:sp>
      <p:sp>
        <p:nvSpPr>
          <p:cNvPr id="23558" name="TextBox 4"/>
          <p:cNvSpPr txBox="1">
            <a:spLocks noChangeArrowheads="1"/>
          </p:cNvSpPr>
          <p:nvPr/>
        </p:nvSpPr>
        <p:spPr bwMode="auto">
          <a:xfrm>
            <a:off x="5835650" y="1885950"/>
            <a:ext cx="1468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b="1">
                <a:solidFill>
                  <a:prstClr val="black"/>
                </a:solidFill>
              </a:rPr>
              <a:t>B) Systematic</a:t>
            </a:r>
          </a:p>
        </p:txBody>
      </p:sp>
      <p:sp>
        <p:nvSpPr>
          <p:cNvPr id="9" name="TextBox 8"/>
          <p:cNvSpPr txBox="1"/>
          <p:nvPr/>
        </p:nvSpPr>
        <p:spPr>
          <a:xfrm>
            <a:off x="673100" y="812265"/>
            <a:ext cx="7797799" cy="954107"/>
          </a:xfrm>
          <a:prstGeom prst="rect">
            <a:avLst/>
          </a:prstGeom>
          <a:noFill/>
          <a:effectLst>
            <a:glow rad="152400">
              <a:schemeClr val="tx1">
                <a:alpha val="75000"/>
              </a:schemeClr>
            </a:glow>
          </a:effectLst>
        </p:spPr>
        <p:txBody>
          <a:bodyPr>
            <a:spAutoFit/>
          </a:bodyPr>
          <a:lstStyle>
            <a:lvl1pPr eaLnBrk="0" hangingPunct="0">
              <a:defRPr sz="2400">
                <a:solidFill>
                  <a:schemeClr val="tx1"/>
                </a:solidFill>
                <a:latin typeface="Calibri" pitchFamily="1" charset="0"/>
                <a:ea typeface="MS PGothic" pitchFamily="34" charset="-128"/>
              </a:defRPr>
            </a:lvl1pPr>
            <a:lvl2pPr marL="37931725" indent="-37474525"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57200" eaLnBrk="0" fontAlgn="base" hangingPunct="0">
              <a:spcBef>
                <a:spcPct val="0"/>
              </a:spcBef>
              <a:spcAft>
                <a:spcPct val="0"/>
              </a:spcAft>
              <a:defRPr sz="2400">
                <a:solidFill>
                  <a:schemeClr val="tx1"/>
                </a:solidFill>
                <a:latin typeface="Calibri" pitchFamily="1" charset="0"/>
                <a:ea typeface="MS PGothic" pitchFamily="34" charset="-128"/>
              </a:defRPr>
            </a:lvl6pPr>
            <a:lvl7pPr marL="914400" eaLnBrk="0" fontAlgn="base" hangingPunct="0">
              <a:spcBef>
                <a:spcPct val="0"/>
              </a:spcBef>
              <a:spcAft>
                <a:spcPct val="0"/>
              </a:spcAft>
              <a:defRPr sz="2400">
                <a:solidFill>
                  <a:schemeClr val="tx1"/>
                </a:solidFill>
                <a:latin typeface="Calibri" pitchFamily="1" charset="0"/>
                <a:ea typeface="MS PGothic" pitchFamily="34" charset="-128"/>
              </a:defRPr>
            </a:lvl7pPr>
            <a:lvl8pPr marL="1371600" eaLnBrk="0" fontAlgn="base" hangingPunct="0">
              <a:spcBef>
                <a:spcPct val="0"/>
              </a:spcBef>
              <a:spcAft>
                <a:spcPct val="0"/>
              </a:spcAft>
              <a:defRPr sz="2400">
                <a:solidFill>
                  <a:schemeClr val="tx1"/>
                </a:solidFill>
                <a:latin typeface="Calibri" pitchFamily="1" charset="0"/>
                <a:ea typeface="MS PGothic" pitchFamily="34" charset="-128"/>
              </a:defRPr>
            </a:lvl8pPr>
            <a:lvl9pPr marL="1828800" eaLnBrk="0" fontAlgn="base" hangingPunct="0">
              <a:spcBef>
                <a:spcPct val="0"/>
              </a:spcBef>
              <a:spcAft>
                <a:spcPct val="0"/>
              </a:spcAft>
              <a:defRPr sz="2400">
                <a:solidFill>
                  <a:schemeClr val="tx1"/>
                </a:solidFill>
                <a:latin typeface="Calibri" pitchFamily="1" charset="0"/>
                <a:ea typeface="MS PGothic" pitchFamily="34" charset="-128"/>
              </a:defRPr>
            </a:lvl9pPr>
          </a:lstStyle>
          <a:p>
            <a:pPr algn="ctr" eaLnBrk="1" hangingPunct="1">
              <a:defRPr/>
            </a:pPr>
            <a:r>
              <a:rPr lang="en-US" sz="2800" b="1" dirty="0">
                <a:solidFill>
                  <a:srgbClr val="00FF34"/>
                </a:solidFill>
                <a:effectLst>
                  <a:outerShdw blurRad="38100" dist="38100" dir="2700000" algn="tl">
                    <a:srgbClr val="000000">
                      <a:alpha val="43137"/>
                    </a:srgbClr>
                  </a:outerShdw>
                </a:effectLst>
                <a:latin typeface="Arial Black" pitchFamily="37" charset="0"/>
              </a:rPr>
              <a:t>TY027 DOES NOT SHOW CONDITION </a:t>
            </a:r>
          </a:p>
          <a:p>
            <a:pPr algn="ctr" eaLnBrk="1" hangingPunct="1">
              <a:defRPr/>
            </a:pPr>
            <a:r>
              <a:rPr lang="en-US" sz="2800" b="1" dirty="0">
                <a:solidFill>
                  <a:srgbClr val="00FF34"/>
                </a:solidFill>
                <a:effectLst>
                  <a:outerShdw blurRad="38100" dist="38100" dir="2700000" algn="tl">
                    <a:srgbClr val="000000">
                      <a:alpha val="43137"/>
                    </a:srgbClr>
                  </a:outerShdw>
                </a:effectLst>
                <a:latin typeface="Arial Black" pitchFamily="37" charset="0"/>
              </a:rPr>
              <a:t>PLACE PREFERENCE</a:t>
            </a:r>
            <a:endParaRPr lang="en-US" sz="2800" b="1" baseline="-25000" dirty="0">
              <a:solidFill>
                <a:srgbClr val="00FF34"/>
              </a:solidFill>
              <a:effectLst>
                <a:outerShdw blurRad="38100" dist="38100" dir="2700000" algn="tl">
                  <a:srgbClr val="000000">
                    <a:alpha val="43137"/>
                  </a:srgbClr>
                </a:outerShdw>
              </a:effectLst>
              <a:latin typeface="Arial Black" pitchFamily="37" charset="0"/>
            </a:endParaRPr>
          </a:p>
        </p:txBody>
      </p:sp>
    </p:spTree>
    <p:extLst>
      <p:ext uri="{BB962C8B-B14F-4D97-AF65-F5344CB8AC3E}">
        <p14:creationId xmlns:p14="http://schemas.microsoft.com/office/powerpoint/2010/main" val="53720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3"/>
          <p:cNvSpPr>
            <a:spLocks noChangeAspect="1" noChangeArrowheads="1"/>
          </p:cNvSpPr>
          <p:nvPr/>
        </p:nvSpPr>
        <p:spPr bwMode="auto">
          <a:xfrm>
            <a:off x="-2147483648" y="-214748364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sp>
        <p:nvSpPr>
          <p:cNvPr id="25603" name="AutoShape 6"/>
          <p:cNvSpPr>
            <a:spLocks noChangeAspect="1" noChangeArrowheads="1"/>
          </p:cNvSpPr>
          <p:nvPr/>
        </p:nvSpPr>
        <p:spPr bwMode="auto">
          <a:xfrm>
            <a:off x="-2147483648" y="-214748364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sp>
        <p:nvSpPr>
          <p:cNvPr id="25604" name="AutoShape 9"/>
          <p:cNvSpPr>
            <a:spLocks noChangeAspect="1" noChangeArrowheads="1"/>
          </p:cNvSpPr>
          <p:nvPr/>
        </p:nvSpPr>
        <p:spPr bwMode="auto">
          <a:xfrm>
            <a:off x="-2147483648" y="-214748364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sp>
        <p:nvSpPr>
          <p:cNvPr id="25605" name="AutoShape 12"/>
          <p:cNvSpPr>
            <a:spLocks noChangeAspect="1" noChangeArrowheads="1"/>
          </p:cNvSpPr>
          <p:nvPr/>
        </p:nvSpPr>
        <p:spPr bwMode="auto">
          <a:xfrm>
            <a:off x="-2147483648" y="-214748364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sp>
        <p:nvSpPr>
          <p:cNvPr id="25606" name="AutoShape 15"/>
          <p:cNvSpPr>
            <a:spLocks noChangeAspect="1" noChangeArrowheads="1"/>
          </p:cNvSpPr>
          <p:nvPr/>
        </p:nvSpPr>
        <p:spPr bwMode="auto">
          <a:xfrm>
            <a:off x="-2147483648" y="-214748364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sp>
        <p:nvSpPr>
          <p:cNvPr id="25607" name="AutoShape 18"/>
          <p:cNvSpPr>
            <a:spLocks noChangeAspect="1" noChangeArrowheads="1"/>
          </p:cNvSpPr>
          <p:nvPr/>
        </p:nvSpPr>
        <p:spPr bwMode="auto">
          <a:xfrm>
            <a:off x="-2147483648" y="-214748364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sp>
        <p:nvSpPr>
          <p:cNvPr id="25608" name="AutoShape 21"/>
          <p:cNvSpPr>
            <a:spLocks noChangeAspect="1" noChangeArrowheads="1"/>
          </p:cNvSpPr>
          <p:nvPr/>
        </p:nvSpPr>
        <p:spPr bwMode="auto">
          <a:xfrm>
            <a:off x="-2147483648" y="-214748364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sp>
        <p:nvSpPr>
          <p:cNvPr id="25609" name="AutoShape 24"/>
          <p:cNvSpPr>
            <a:spLocks noChangeAspect="1" noChangeArrowheads="1"/>
          </p:cNvSpPr>
          <p:nvPr/>
        </p:nvSpPr>
        <p:spPr bwMode="auto">
          <a:xfrm>
            <a:off x="-2147483648" y="-214748364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sp>
        <p:nvSpPr>
          <p:cNvPr id="25610" name="AutoShape 27"/>
          <p:cNvSpPr>
            <a:spLocks noChangeAspect="1" noChangeArrowheads="1"/>
          </p:cNvSpPr>
          <p:nvPr/>
        </p:nvSpPr>
        <p:spPr bwMode="auto">
          <a:xfrm>
            <a:off x="-2147483648" y="-214748364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grpSp>
        <p:nvGrpSpPr>
          <p:cNvPr id="25611" name="Group 63"/>
          <p:cNvGrpSpPr>
            <a:grpSpLocks/>
          </p:cNvGrpSpPr>
          <p:nvPr/>
        </p:nvGrpSpPr>
        <p:grpSpPr bwMode="auto">
          <a:xfrm>
            <a:off x="465138" y="1706563"/>
            <a:ext cx="8213725" cy="3228975"/>
            <a:chOff x="168274" y="1595532"/>
            <a:chExt cx="8213726" cy="3230453"/>
          </a:xfrm>
        </p:grpSpPr>
        <p:sp>
          <p:nvSpPr>
            <p:cNvPr id="63" name="Rectangle 62"/>
            <p:cNvSpPr>
              <a:spLocks noChangeArrowheads="1"/>
            </p:cNvSpPr>
            <p:nvPr/>
          </p:nvSpPr>
          <p:spPr bwMode="auto">
            <a:xfrm>
              <a:off x="168274" y="1595532"/>
              <a:ext cx="8213726" cy="3230453"/>
            </a:xfrm>
            <a:prstGeom prst="rect">
              <a:avLst/>
            </a:prstGeom>
            <a:solidFill>
              <a:srgbClr val="FFFFFF"/>
            </a:solidFill>
            <a:ln w="9525">
              <a:solidFill>
                <a:srgbClr val="FFFFF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endParaRPr>
            </a:p>
          </p:txBody>
        </p:sp>
        <p:sp>
          <p:nvSpPr>
            <p:cNvPr id="25616" name="TextBox 91"/>
            <p:cNvSpPr txBox="1">
              <a:spLocks noChangeArrowheads="1"/>
            </p:cNvSpPr>
            <p:nvPr/>
          </p:nvSpPr>
          <p:spPr bwMode="auto">
            <a:xfrm rot="-3277180">
              <a:off x="5145882" y="4310856"/>
              <a:ext cx="728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200" b="1">
                  <a:solidFill>
                    <a:prstClr val="black"/>
                  </a:solidFill>
                  <a:latin typeface="Arial" pitchFamily="34" charset="0"/>
                  <a:cs typeface="Arial" pitchFamily="34" charset="0"/>
                </a:rPr>
                <a:t>Vehicle</a:t>
              </a:r>
            </a:p>
          </p:txBody>
        </p:sp>
        <p:sp>
          <p:nvSpPr>
            <p:cNvPr id="25617" name="TextBox 92"/>
            <p:cNvSpPr txBox="1">
              <a:spLocks noChangeArrowheads="1"/>
            </p:cNvSpPr>
            <p:nvPr/>
          </p:nvSpPr>
          <p:spPr bwMode="auto">
            <a:xfrm rot="-3277180">
              <a:off x="6346825" y="4264025"/>
              <a:ext cx="41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200" b="1">
                  <a:solidFill>
                    <a:prstClr val="black"/>
                  </a:solidFill>
                  <a:latin typeface="Arial" pitchFamily="34" charset="0"/>
                  <a:cs typeface="Arial" pitchFamily="34" charset="0"/>
                </a:rPr>
                <a:t>MS</a:t>
              </a:r>
            </a:p>
          </p:txBody>
        </p:sp>
        <p:sp>
          <p:nvSpPr>
            <p:cNvPr id="25618" name="TextBox 93"/>
            <p:cNvSpPr txBox="1">
              <a:spLocks noChangeArrowheads="1"/>
            </p:cNvSpPr>
            <p:nvPr/>
          </p:nvSpPr>
          <p:spPr bwMode="auto">
            <a:xfrm rot="-3277180">
              <a:off x="7210425" y="4330700"/>
              <a:ext cx="638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200" b="1">
                  <a:solidFill>
                    <a:prstClr val="black"/>
                  </a:solidFill>
                  <a:latin typeface="Arial" pitchFamily="34" charset="0"/>
                  <a:cs typeface="Arial" pitchFamily="34" charset="0"/>
                </a:rPr>
                <a:t>TY027</a:t>
              </a:r>
            </a:p>
          </p:txBody>
        </p:sp>
        <p:sp>
          <p:nvSpPr>
            <p:cNvPr id="25619" name="Freeform 50"/>
            <p:cNvSpPr>
              <a:spLocks/>
            </p:cNvSpPr>
            <p:nvPr/>
          </p:nvSpPr>
          <p:spPr bwMode="auto">
            <a:xfrm>
              <a:off x="5340350" y="2774950"/>
              <a:ext cx="660400" cy="1398588"/>
            </a:xfrm>
            <a:custGeom>
              <a:avLst/>
              <a:gdLst>
                <a:gd name="T0" fmla="*/ 0 w 640"/>
                <a:gd name="T1" fmla="*/ 2147483647 h 1524"/>
                <a:gd name="T2" fmla="*/ 0 w 640"/>
                <a:gd name="T3" fmla="*/ 2147483647 h 1524"/>
                <a:gd name="T4" fmla="*/ 0 w 640"/>
                <a:gd name="T5" fmla="*/ 0 h 1524"/>
                <a:gd name="T6" fmla="*/ 2147483647 w 640"/>
                <a:gd name="T7" fmla="*/ 0 h 1524"/>
                <a:gd name="T8" fmla="*/ 2147483647 w 640"/>
                <a:gd name="T9" fmla="*/ 2147483647 h 1524"/>
                <a:gd name="T10" fmla="*/ 0 60000 65536"/>
                <a:gd name="T11" fmla="*/ 0 60000 65536"/>
                <a:gd name="T12" fmla="*/ 0 60000 65536"/>
                <a:gd name="T13" fmla="*/ 0 60000 65536"/>
                <a:gd name="T14" fmla="*/ 0 60000 65536"/>
                <a:gd name="T15" fmla="*/ 0 w 640"/>
                <a:gd name="T16" fmla="*/ 0 h 1524"/>
                <a:gd name="T17" fmla="*/ 640 w 640"/>
                <a:gd name="T18" fmla="*/ 1524 h 1524"/>
              </a:gdLst>
              <a:ahLst/>
              <a:cxnLst>
                <a:cxn ang="T10">
                  <a:pos x="T0" y="T1"/>
                </a:cxn>
                <a:cxn ang="T11">
                  <a:pos x="T2" y="T3"/>
                </a:cxn>
                <a:cxn ang="T12">
                  <a:pos x="T4" y="T5"/>
                </a:cxn>
                <a:cxn ang="T13">
                  <a:pos x="T6" y="T7"/>
                </a:cxn>
                <a:cxn ang="T14">
                  <a:pos x="T8" y="T9"/>
                </a:cxn>
              </a:cxnLst>
              <a:rect l="T15" t="T16" r="T17" b="T18"/>
              <a:pathLst>
                <a:path w="640" h="1524">
                  <a:moveTo>
                    <a:pt x="0" y="1524"/>
                  </a:moveTo>
                  <a:lnTo>
                    <a:pt x="0" y="1524"/>
                  </a:lnTo>
                  <a:lnTo>
                    <a:pt x="0" y="0"/>
                  </a:lnTo>
                  <a:lnTo>
                    <a:pt x="640" y="0"/>
                  </a:lnTo>
                  <a:lnTo>
                    <a:pt x="640" y="1524"/>
                  </a:lnTo>
                </a:path>
              </a:pathLst>
            </a:custGeom>
            <a:solidFill>
              <a:srgbClr val="FFFFFF"/>
            </a:solidFill>
            <a:ln w="0">
              <a:solidFill>
                <a:srgbClr val="000000"/>
              </a:solidFill>
              <a:round/>
              <a:headEnd/>
              <a:tailEnd/>
            </a:ln>
          </p:spPr>
          <p:txBody>
            <a:bodyPr/>
            <a:lstStyle/>
            <a:p>
              <a:endParaRPr lang="en-US">
                <a:solidFill>
                  <a:prstClr val="black"/>
                </a:solidFill>
              </a:endParaRPr>
            </a:p>
          </p:txBody>
        </p:sp>
        <p:sp>
          <p:nvSpPr>
            <p:cNvPr id="25620" name="Freeform 51"/>
            <p:cNvSpPr>
              <a:spLocks/>
            </p:cNvSpPr>
            <p:nvPr/>
          </p:nvSpPr>
          <p:spPr bwMode="auto">
            <a:xfrm>
              <a:off x="5340350" y="2774950"/>
              <a:ext cx="660400" cy="1398588"/>
            </a:xfrm>
            <a:custGeom>
              <a:avLst/>
              <a:gdLst>
                <a:gd name="T0" fmla="*/ 0 w 640"/>
                <a:gd name="T1" fmla="*/ 2147483647 h 1524"/>
                <a:gd name="T2" fmla="*/ 0 w 640"/>
                <a:gd name="T3" fmla="*/ 2147483647 h 1524"/>
                <a:gd name="T4" fmla="*/ 0 w 640"/>
                <a:gd name="T5" fmla="*/ 0 h 1524"/>
                <a:gd name="T6" fmla="*/ 2147483647 w 640"/>
                <a:gd name="T7" fmla="*/ 0 h 1524"/>
                <a:gd name="T8" fmla="*/ 2147483647 w 640"/>
                <a:gd name="T9" fmla="*/ 2147483647 h 1524"/>
                <a:gd name="T10" fmla="*/ 0 60000 65536"/>
                <a:gd name="T11" fmla="*/ 0 60000 65536"/>
                <a:gd name="T12" fmla="*/ 0 60000 65536"/>
                <a:gd name="T13" fmla="*/ 0 60000 65536"/>
                <a:gd name="T14" fmla="*/ 0 60000 65536"/>
                <a:gd name="T15" fmla="*/ 0 w 640"/>
                <a:gd name="T16" fmla="*/ 0 h 1524"/>
                <a:gd name="T17" fmla="*/ 640 w 640"/>
                <a:gd name="T18" fmla="*/ 1524 h 1524"/>
              </a:gdLst>
              <a:ahLst/>
              <a:cxnLst>
                <a:cxn ang="T10">
                  <a:pos x="T0" y="T1"/>
                </a:cxn>
                <a:cxn ang="T11">
                  <a:pos x="T2" y="T3"/>
                </a:cxn>
                <a:cxn ang="T12">
                  <a:pos x="T4" y="T5"/>
                </a:cxn>
                <a:cxn ang="T13">
                  <a:pos x="T6" y="T7"/>
                </a:cxn>
                <a:cxn ang="T14">
                  <a:pos x="T8" y="T9"/>
                </a:cxn>
              </a:cxnLst>
              <a:rect l="T15" t="T16" r="T17" b="T18"/>
              <a:pathLst>
                <a:path w="640" h="1524">
                  <a:moveTo>
                    <a:pt x="0" y="1524"/>
                  </a:moveTo>
                  <a:lnTo>
                    <a:pt x="0" y="1524"/>
                  </a:lnTo>
                  <a:lnTo>
                    <a:pt x="0" y="0"/>
                  </a:lnTo>
                  <a:lnTo>
                    <a:pt x="640" y="0"/>
                  </a:lnTo>
                  <a:lnTo>
                    <a:pt x="640" y="1524"/>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21" name="Freeform 52"/>
            <p:cNvSpPr>
              <a:spLocks noEditPoints="1"/>
            </p:cNvSpPr>
            <p:nvPr/>
          </p:nvSpPr>
          <p:spPr bwMode="auto">
            <a:xfrm>
              <a:off x="5505450" y="2695575"/>
              <a:ext cx="330200" cy="79375"/>
            </a:xfrm>
            <a:custGeom>
              <a:avLst/>
              <a:gdLst>
                <a:gd name="T0" fmla="*/ 2147483647 w 320"/>
                <a:gd name="T1" fmla="*/ 0 h 87"/>
                <a:gd name="T2" fmla="*/ 2147483647 w 320"/>
                <a:gd name="T3" fmla="*/ 0 h 87"/>
                <a:gd name="T4" fmla="*/ 2147483647 w 320"/>
                <a:gd name="T5" fmla="*/ 2147483647 h 87"/>
                <a:gd name="T6" fmla="*/ 0 w 320"/>
                <a:gd name="T7" fmla="*/ 0 h 87"/>
                <a:gd name="T8" fmla="*/ 0 w 320"/>
                <a:gd name="T9" fmla="*/ 0 h 87"/>
                <a:gd name="T10" fmla="*/ 2147483647 w 320"/>
                <a:gd name="T11" fmla="*/ 0 h 87"/>
                <a:gd name="T12" fmla="*/ 0 60000 65536"/>
                <a:gd name="T13" fmla="*/ 0 60000 65536"/>
                <a:gd name="T14" fmla="*/ 0 60000 65536"/>
                <a:gd name="T15" fmla="*/ 0 60000 65536"/>
                <a:gd name="T16" fmla="*/ 0 60000 65536"/>
                <a:gd name="T17" fmla="*/ 0 60000 65536"/>
                <a:gd name="T18" fmla="*/ 0 w 320"/>
                <a:gd name="T19" fmla="*/ 0 h 87"/>
                <a:gd name="T20" fmla="*/ 320 w 320"/>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320" h="87">
                  <a:moveTo>
                    <a:pt x="160" y="0"/>
                  </a:moveTo>
                  <a:lnTo>
                    <a:pt x="160" y="0"/>
                  </a:lnTo>
                  <a:lnTo>
                    <a:pt x="160" y="87"/>
                  </a:lnTo>
                  <a:moveTo>
                    <a:pt x="0" y="0"/>
                  </a:moveTo>
                  <a:lnTo>
                    <a:pt x="0" y="0"/>
                  </a:lnTo>
                  <a:lnTo>
                    <a:pt x="320" y="0"/>
                  </a:lnTo>
                </a:path>
              </a:pathLst>
            </a:custGeom>
            <a:noFill/>
            <a:ln w="222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22" name="Freeform 53"/>
            <p:cNvSpPr>
              <a:spLocks/>
            </p:cNvSpPr>
            <p:nvPr/>
          </p:nvSpPr>
          <p:spPr bwMode="auto">
            <a:xfrm>
              <a:off x="6329363" y="3436938"/>
              <a:ext cx="660400" cy="736600"/>
            </a:xfrm>
            <a:custGeom>
              <a:avLst/>
              <a:gdLst>
                <a:gd name="T0" fmla="*/ 0 w 640"/>
                <a:gd name="T1" fmla="*/ 2147483647 h 803"/>
                <a:gd name="T2" fmla="*/ 0 w 640"/>
                <a:gd name="T3" fmla="*/ 2147483647 h 803"/>
                <a:gd name="T4" fmla="*/ 0 w 640"/>
                <a:gd name="T5" fmla="*/ 0 h 803"/>
                <a:gd name="T6" fmla="*/ 2147483647 w 640"/>
                <a:gd name="T7" fmla="*/ 0 h 803"/>
                <a:gd name="T8" fmla="*/ 2147483647 w 640"/>
                <a:gd name="T9" fmla="*/ 2147483647 h 803"/>
                <a:gd name="T10" fmla="*/ 0 60000 65536"/>
                <a:gd name="T11" fmla="*/ 0 60000 65536"/>
                <a:gd name="T12" fmla="*/ 0 60000 65536"/>
                <a:gd name="T13" fmla="*/ 0 60000 65536"/>
                <a:gd name="T14" fmla="*/ 0 60000 65536"/>
                <a:gd name="T15" fmla="*/ 0 w 640"/>
                <a:gd name="T16" fmla="*/ 0 h 803"/>
                <a:gd name="T17" fmla="*/ 640 w 640"/>
                <a:gd name="T18" fmla="*/ 803 h 803"/>
              </a:gdLst>
              <a:ahLst/>
              <a:cxnLst>
                <a:cxn ang="T10">
                  <a:pos x="T0" y="T1"/>
                </a:cxn>
                <a:cxn ang="T11">
                  <a:pos x="T2" y="T3"/>
                </a:cxn>
                <a:cxn ang="T12">
                  <a:pos x="T4" y="T5"/>
                </a:cxn>
                <a:cxn ang="T13">
                  <a:pos x="T6" y="T7"/>
                </a:cxn>
                <a:cxn ang="T14">
                  <a:pos x="T8" y="T9"/>
                </a:cxn>
              </a:cxnLst>
              <a:rect l="T15" t="T16" r="T17" b="T18"/>
              <a:pathLst>
                <a:path w="640" h="803">
                  <a:moveTo>
                    <a:pt x="0" y="803"/>
                  </a:moveTo>
                  <a:lnTo>
                    <a:pt x="0" y="803"/>
                  </a:lnTo>
                  <a:lnTo>
                    <a:pt x="0" y="0"/>
                  </a:lnTo>
                  <a:lnTo>
                    <a:pt x="640" y="0"/>
                  </a:lnTo>
                  <a:lnTo>
                    <a:pt x="640" y="803"/>
                  </a:lnTo>
                </a:path>
              </a:pathLst>
            </a:custGeom>
            <a:solidFill>
              <a:srgbClr val="9A0000"/>
            </a:solidFill>
            <a:ln w="0">
              <a:solidFill>
                <a:srgbClr val="000000"/>
              </a:solidFill>
              <a:round/>
              <a:headEnd/>
              <a:tailEnd/>
            </a:ln>
          </p:spPr>
          <p:txBody>
            <a:bodyPr/>
            <a:lstStyle/>
            <a:p>
              <a:endParaRPr lang="en-US">
                <a:solidFill>
                  <a:prstClr val="black"/>
                </a:solidFill>
              </a:endParaRPr>
            </a:p>
          </p:txBody>
        </p:sp>
        <p:sp>
          <p:nvSpPr>
            <p:cNvPr id="25623" name="Freeform 54"/>
            <p:cNvSpPr>
              <a:spLocks/>
            </p:cNvSpPr>
            <p:nvPr/>
          </p:nvSpPr>
          <p:spPr bwMode="auto">
            <a:xfrm>
              <a:off x="6329363" y="3436938"/>
              <a:ext cx="660400" cy="736600"/>
            </a:xfrm>
            <a:custGeom>
              <a:avLst/>
              <a:gdLst>
                <a:gd name="T0" fmla="*/ 0 w 640"/>
                <a:gd name="T1" fmla="*/ 2147483647 h 803"/>
                <a:gd name="T2" fmla="*/ 0 w 640"/>
                <a:gd name="T3" fmla="*/ 2147483647 h 803"/>
                <a:gd name="T4" fmla="*/ 0 w 640"/>
                <a:gd name="T5" fmla="*/ 0 h 803"/>
                <a:gd name="T6" fmla="*/ 2147483647 w 640"/>
                <a:gd name="T7" fmla="*/ 0 h 803"/>
                <a:gd name="T8" fmla="*/ 2147483647 w 640"/>
                <a:gd name="T9" fmla="*/ 2147483647 h 803"/>
                <a:gd name="T10" fmla="*/ 0 60000 65536"/>
                <a:gd name="T11" fmla="*/ 0 60000 65536"/>
                <a:gd name="T12" fmla="*/ 0 60000 65536"/>
                <a:gd name="T13" fmla="*/ 0 60000 65536"/>
                <a:gd name="T14" fmla="*/ 0 60000 65536"/>
                <a:gd name="T15" fmla="*/ 0 w 640"/>
                <a:gd name="T16" fmla="*/ 0 h 803"/>
                <a:gd name="T17" fmla="*/ 640 w 640"/>
                <a:gd name="T18" fmla="*/ 803 h 803"/>
              </a:gdLst>
              <a:ahLst/>
              <a:cxnLst>
                <a:cxn ang="T10">
                  <a:pos x="T0" y="T1"/>
                </a:cxn>
                <a:cxn ang="T11">
                  <a:pos x="T2" y="T3"/>
                </a:cxn>
                <a:cxn ang="T12">
                  <a:pos x="T4" y="T5"/>
                </a:cxn>
                <a:cxn ang="T13">
                  <a:pos x="T6" y="T7"/>
                </a:cxn>
                <a:cxn ang="T14">
                  <a:pos x="T8" y="T9"/>
                </a:cxn>
              </a:cxnLst>
              <a:rect l="T15" t="T16" r="T17" b="T18"/>
              <a:pathLst>
                <a:path w="640" h="803">
                  <a:moveTo>
                    <a:pt x="0" y="803"/>
                  </a:moveTo>
                  <a:lnTo>
                    <a:pt x="0" y="803"/>
                  </a:lnTo>
                  <a:lnTo>
                    <a:pt x="0" y="0"/>
                  </a:lnTo>
                  <a:lnTo>
                    <a:pt x="640" y="0"/>
                  </a:lnTo>
                  <a:lnTo>
                    <a:pt x="640" y="803"/>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24" name="Freeform 55"/>
            <p:cNvSpPr>
              <a:spLocks noEditPoints="1"/>
            </p:cNvSpPr>
            <p:nvPr/>
          </p:nvSpPr>
          <p:spPr bwMode="auto">
            <a:xfrm>
              <a:off x="6494463" y="3363913"/>
              <a:ext cx="330200" cy="73025"/>
            </a:xfrm>
            <a:custGeom>
              <a:avLst/>
              <a:gdLst>
                <a:gd name="T0" fmla="*/ 2147483647 w 320"/>
                <a:gd name="T1" fmla="*/ 0 h 80"/>
                <a:gd name="T2" fmla="*/ 2147483647 w 320"/>
                <a:gd name="T3" fmla="*/ 0 h 80"/>
                <a:gd name="T4" fmla="*/ 2147483647 w 320"/>
                <a:gd name="T5" fmla="*/ 2147483647 h 80"/>
                <a:gd name="T6" fmla="*/ 0 w 320"/>
                <a:gd name="T7" fmla="*/ 0 h 80"/>
                <a:gd name="T8" fmla="*/ 0 w 320"/>
                <a:gd name="T9" fmla="*/ 0 h 80"/>
                <a:gd name="T10" fmla="*/ 2147483647 w 320"/>
                <a:gd name="T11" fmla="*/ 0 h 80"/>
                <a:gd name="T12" fmla="*/ 0 60000 65536"/>
                <a:gd name="T13" fmla="*/ 0 60000 65536"/>
                <a:gd name="T14" fmla="*/ 0 60000 65536"/>
                <a:gd name="T15" fmla="*/ 0 60000 65536"/>
                <a:gd name="T16" fmla="*/ 0 60000 65536"/>
                <a:gd name="T17" fmla="*/ 0 60000 65536"/>
                <a:gd name="T18" fmla="*/ 0 w 320"/>
                <a:gd name="T19" fmla="*/ 0 h 80"/>
                <a:gd name="T20" fmla="*/ 320 w 32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320" h="80">
                  <a:moveTo>
                    <a:pt x="160" y="0"/>
                  </a:moveTo>
                  <a:lnTo>
                    <a:pt x="160" y="0"/>
                  </a:lnTo>
                  <a:lnTo>
                    <a:pt x="160" y="80"/>
                  </a:lnTo>
                  <a:moveTo>
                    <a:pt x="0" y="0"/>
                  </a:moveTo>
                  <a:lnTo>
                    <a:pt x="0" y="0"/>
                  </a:lnTo>
                  <a:lnTo>
                    <a:pt x="320" y="0"/>
                  </a:lnTo>
                </a:path>
              </a:pathLst>
            </a:custGeom>
            <a:noFill/>
            <a:ln w="222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25" name="Freeform 56"/>
            <p:cNvSpPr>
              <a:spLocks/>
            </p:cNvSpPr>
            <p:nvPr/>
          </p:nvSpPr>
          <p:spPr bwMode="auto">
            <a:xfrm>
              <a:off x="7318375" y="2963863"/>
              <a:ext cx="660400" cy="1209675"/>
            </a:xfrm>
            <a:custGeom>
              <a:avLst/>
              <a:gdLst>
                <a:gd name="T0" fmla="*/ 0 w 640"/>
                <a:gd name="T1" fmla="*/ 2147483647 h 1319"/>
                <a:gd name="T2" fmla="*/ 0 w 640"/>
                <a:gd name="T3" fmla="*/ 2147483647 h 1319"/>
                <a:gd name="T4" fmla="*/ 0 w 640"/>
                <a:gd name="T5" fmla="*/ 0 h 1319"/>
                <a:gd name="T6" fmla="*/ 2147483647 w 640"/>
                <a:gd name="T7" fmla="*/ 0 h 1319"/>
                <a:gd name="T8" fmla="*/ 2147483647 w 640"/>
                <a:gd name="T9" fmla="*/ 2147483647 h 1319"/>
                <a:gd name="T10" fmla="*/ 0 60000 65536"/>
                <a:gd name="T11" fmla="*/ 0 60000 65536"/>
                <a:gd name="T12" fmla="*/ 0 60000 65536"/>
                <a:gd name="T13" fmla="*/ 0 60000 65536"/>
                <a:gd name="T14" fmla="*/ 0 60000 65536"/>
                <a:gd name="T15" fmla="*/ 0 w 640"/>
                <a:gd name="T16" fmla="*/ 0 h 1319"/>
                <a:gd name="T17" fmla="*/ 640 w 640"/>
                <a:gd name="T18" fmla="*/ 1319 h 1319"/>
              </a:gdLst>
              <a:ahLst/>
              <a:cxnLst>
                <a:cxn ang="T10">
                  <a:pos x="T0" y="T1"/>
                </a:cxn>
                <a:cxn ang="T11">
                  <a:pos x="T2" y="T3"/>
                </a:cxn>
                <a:cxn ang="T12">
                  <a:pos x="T4" y="T5"/>
                </a:cxn>
                <a:cxn ang="T13">
                  <a:pos x="T6" y="T7"/>
                </a:cxn>
                <a:cxn ang="T14">
                  <a:pos x="T8" y="T9"/>
                </a:cxn>
              </a:cxnLst>
              <a:rect l="T15" t="T16" r="T17" b="T18"/>
              <a:pathLst>
                <a:path w="640" h="1319">
                  <a:moveTo>
                    <a:pt x="0" y="1319"/>
                  </a:moveTo>
                  <a:lnTo>
                    <a:pt x="0" y="1319"/>
                  </a:lnTo>
                  <a:lnTo>
                    <a:pt x="0" y="0"/>
                  </a:lnTo>
                  <a:lnTo>
                    <a:pt x="640" y="0"/>
                  </a:lnTo>
                  <a:lnTo>
                    <a:pt x="640" y="1319"/>
                  </a:lnTo>
                </a:path>
              </a:pathLst>
            </a:custGeom>
            <a:solidFill>
              <a:srgbClr val="2F4B89"/>
            </a:solidFill>
            <a:ln w="0">
              <a:solidFill>
                <a:srgbClr val="000000"/>
              </a:solidFill>
              <a:round/>
              <a:headEnd/>
              <a:tailEnd/>
            </a:ln>
          </p:spPr>
          <p:txBody>
            <a:bodyPr/>
            <a:lstStyle/>
            <a:p>
              <a:endParaRPr lang="en-US">
                <a:solidFill>
                  <a:prstClr val="black"/>
                </a:solidFill>
              </a:endParaRPr>
            </a:p>
          </p:txBody>
        </p:sp>
        <p:sp>
          <p:nvSpPr>
            <p:cNvPr id="25626" name="Freeform 57"/>
            <p:cNvSpPr>
              <a:spLocks/>
            </p:cNvSpPr>
            <p:nvPr/>
          </p:nvSpPr>
          <p:spPr bwMode="auto">
            <a:xfrm>
              <a:off x="7318375" y="2963863"/>
              <a:ext cx="660400" cy="1209675"/>
            </a:xfrm>
            <a:custGeom>
              <a:avLst/>
              <a:gdLst>
                <a:gd name="T0" fmla="*/ 0 w 640"/>
                <a:gd name="T1" fmla="*/ 2147483647 h 1319"/>
                <a:gd name="T2" fmla="*/ 0 w 640"/>
                <a:gd name="T3" fmla="*/ 2147483647 h 1319"/>
                <a:gd name="T4" fmla="*/ 0 w 640"/>
                <a:gd name="T5" fmla="*/ 0 h 1319"/>
                <a:gd name="T6" fmla="*/ 2147483647 w 640"/>
                <a:gd name="T7" fmla="*/ 0 h 1319"/>
                <a:gd name="T8" fmla="*/ 2147483647 w 640"/>
                <a:gd name="T9" fmla="*/ 2147483647 h 1319"/>
                <a:gd name="T10" fmla="*/ 0 60000 65536"/>
                <a:gd name="T11" fmla="*/ 0 60000 65536"/>
                <a:gd name="T12" fmla="*/ 0 60000 65536"/>
                <a:gd name="T13" fmla="*/ 0 60000 65536"/>
                <a:gd name="T14" fmla="*/ 0 60000 65536"/>
                <a:gd name="T15" fmla="*/ 0 w 640"/>
                <a:gd name="T16" fmla="*/ 0 h 1319"/>
                <a:gd name="T17" fmla="*/ 640 w 640"/>
                <a:gd name="T18" fmla="*/ 1319 h 1319"/>
              </a:gdLst>
              <a:ahLst/>
              <a:cxnLst>
                <a:cxn ang="T10">
                  <a:pos x="T0" y="T1"/>
                </a:cxn>
                <a:cxn ang="T11">
                  <a:pos x="T2" y="T3"/>
                </a:cxn>
                <a:cxn ang="T12">
                  <a:pos x="T4" y="T5"/>
                </a:cxn>
                <a:cxn ang="T13">
                  <a:pos x="T6" y="T7"/>
                </a:cxn>
                <a:cxn ang="T14">
                  <a:pos x="T8" y="T9"/>
                </a:cxn>
              </a:cxnLst>
              <a:rect l="T15" t="T16" r="T17" b="T18"/>
              <a:pathLst>
                <a:path w="640" h="1319">
                  <a:moveTo>
                    <a:pt x="0" y="1319"/>
                  </a:moveTo>
                  <a:lnTo>
                    <a:pt x="0" y="1319"/>
                  </a:lnTo>
                  <a:lnTo>
                    <a:pt x="0" y="0"/>
                  </a:lnTo>
                  <a:lnTo>
                    <a:pt x="640" y="0"/>
                  </a:lnTo>
                  <a:lnTo>
                    <a:pt x="640" y="1319"/>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27" name="Freeform 58"/>
            <p:cNvSpPr>
              <a:spLocks noEditPoints="1"/>
            </p:cNvSpPr>
            <p:nvPr/>
          </p:nvSpPr>
          <p:spPr bwMode="auto">
            <a:xfrm>
              <a:off x="7483475" y="2886075"/>
              <a:ext cx="330200" cy="77788"/>
            </a:xfrm>
            <a:custGeom>
              <a:avLst/>
              <a:gdLst>
                <a:gd name="T0" fmla="*/ 2147483647 w 320"/>
                <a:gd name="T1" fmla="*/ 0 h 85"/>
                <a:gd name="T2" fmla="*/ 2147483647 w 320"/>
                <a:gd name="T3" fmla="*/ 0 h 85"/>
                <a:gd name="T4" fmla="*/ 2147483647 w 320"/>
                <a:gd name="T5" fmla="*/ 2147483647 h 85"/>
                <a:gd name="T6" fmla="*/ 0 w 320"/>
                <a:gd name="T7" fmla="*/ 0 h 85"/>
                <a:gd name="T8" fmla="*/ 0 w 320"/>
                <a:gd name="T9" fmla="*/ 0 h 85"/>
                <a:gd name="T10" fmla="*/ 2147483647 w 320"/>
                <a:gd name="T11" fmla="*/ 0 h 85"/>
                <a:gd name="T12" fmla="*/ 0 60000 65536"/>
                <a:gd name="T13" fmla="*/ 0 60000 65536"/>
                <a:gd name="T14" fmla="*/ 0 60000 65536"/>
                <a:gd name="T15" fmla="*/ 0 60000 65536"/>
                <a:gd name="T16" fmla="*/ 0 60000 65536"/>
                <a:gd name="T17" fmla="*/ 0 60000 65536"/>
                <a:gd name="T18" fmla="*/ 0 w 320"/>
                <a:gd name="T19" fmla="*/ 0 h 85"/>
                <a:gd name="T20" fmla="*/ 320 w 320"/>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320" h="85">
                  <a:moveTo>
                    <a:pt x="160" y="0"/>
                  </a:moveTo>
                  <a:lnTo>
                    <a:pt x="160" y="0"/>
                  </a:lnTo>
                  <a:lnTo>
                    <a:pt x="160" y="85"/>
                  </a:lnTo>
                  <a:moveTo>
                    <a:pt x="0" y="0"/>
                  </a:moveTo>
                  <a:lnTo>
                    <a:pt x="0" y="0"/>
                  </a:lnTo>
                  <a:lnTo>
                    <a:pt x="320" y="0"/>
                  </a:lnTo>
                </a:path>
              </a:pathLst>
            </a:custGeom>
            <a:noFill/>
            <a:ln w="222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28" name="Freeform 59"/>
            <p:cNvSpPr>
              <a:spLocks/>
            </p:cNvSpPr>
            <p:nvPr/>
          </p:nvSpPr>
          <p:spPr bwMode="auto">
            <a:xfrm>
              <a:off x="5176838" y="4173538"/>
              <a:ext cx="2965450" cy="0"/>
            </a:xfrm>
            <a:custGeom>
              <a:avLst/>
              <a:gdLst>
                <a:gd name="T0" fmla="*/ 0 w 2880"/>
                <a:gd name="T1" fmla="*/ 0 h 1587"/>
                <a:gd name="T2" fmla="*/ 0 w 2880"/>
                <a:gd name="T3" fmla="*/ 0 h 1587"/>
                <a:gd name="T4" fmla="*/ 2147483647 w 2880"/>
                <a:gd name="T5" fmla="*/ 0 h 1587"/>
                <a:gd name="T6" fmla="*/ 0 60000 65536"/>
                <a:gd name="T7" fmla="*/ 0 60000 65536"/>
                <a:gd name="T8" fmla="*/ 0 60000 65536"/>
                <a:gd name="T9" fmla="*/ 0 w 2880"/>
                <a:gd name="T10" fmla="*/ 0 h 1587"/>
                <a:gd name="T11" fmla="*/ 2880 w 2880"/>
                <a:gd name="T12" fmla="*/ 0 h 1587"/>
              </a:gdLst>
              <a:ahLst/>
              <a:cxnLst>
                <a:cxn ang="T6">
                  <a:pos x="T0" y="T1"/>
                </a:cxn>
                <a:cxn ang="T7">
                  <a:pos x="T2" y="T3"/>
                </a:cxn>
                <a:cxn ang="T8">
                  <a:pos x="T4" y="T5"/>
                </a:cxn>
              </a:cxnLst>
              <a:rect l="T9" t="T10" r="T11" b="T12"/>
              <a:pathLst>
                <a:path w="2880" h="1587">
                  <a:moveTo>
                    <a:pt x="0" y="0"/>
                  </a:moveTo>
                  <a:lnTo>
                    <a:pt x="0" y="0"/>
                  </a:lnTo>
                  <a:lnTo>
                    <a:pt x="2880" y="0"/>
                  </a:lnTo>
                </a:path>
              </a:pathLst>
            </a:cu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29" name="Freeform 77"/>
            <p:cNvSpPr>
              <a:spLocks/>
            </p:cNvSpPr>
            <p:nvPr/>
          </p:nvSpPr>
          <p:spPr bwMode="auto">
            <a:xfrm>
              <a:off x="5176838" y="2420938"/>
              <a:ext cx="1587" cy="1752600"/>
            </a:xfrm>
            <a:custGeom>
              <a:avLst/>
              <a:gdLst>
                <a:gd name="T0" fmla="*/ 0 w 1588"/>
                <a:gd name="T1" fmla="*/ 2147483647 h 1910"/>
                <a:gd name="T2" fmla="*/ 0 w 1588"/>
                <a:gd name="T3" fmla="*/ 2147483647 h 1910"/>
                <a:gd name="T4" fmla="*/ 0 w 1588"/>
                <a:gd name="T5" fmla="*/ 0 h 1910"/>
                <a:gd name="T6" fmla="*/ 0 60000 65536"/>
                <a:gd name="T7" fmla="*/ 0 60000 65536"/>
                <a:gd name="T8" fmla="*/ 0 60000 65536"/>
                <a:gd name="T9" fmla="*/ 0 w 1588"/>
                <a:gd name="T10" fmla="*/ 0 h 1910"/>
                <a:gd name="T11" fmla="*/ 1588 w 1588"/>
                <a:gd name="T12" fmla="*/ 1910 h 1910"/>
              </a:gdLst>
              <a:ahLst/>
              <a:cxnLst>
                <a:cxn ang="T6">
                  <a:pos x="T0" y="T1"/>
                </a:cxn>
                <a:cxn ang="T7">
                  <a:pos x="T2" y="T3"/>
                </a:cxn>
                <a:cxn ang="T8">
                  <a:pos x="T4" y="T5"/>
                </a:cxn>
              </a:cxnLst>
              <a:rect l="T9" t="T10" r="T11" b="T12"/>
              <a:pathLst>
                <a:path w="1588" h="1910">
                  <a:moveTo>
                    <a:pt x="0" y="1910"/>
                  </a:moveTo>
                  <a:lnTo>
                    <a:pt x="0" y="1910"/>
                  </a:lnTo>
                  <a:lnTo>
                    <a:pt x="0" y="0"/>
                  </a:lnTo>
                </a:path>
              </a:pathLst>
            </a:cu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30" name="Freeform 79"/>
            <p:cNvSpPr>
              <a:spLocks/>
            </p:cNvSpPr>
            <p:nvPr/>
          </p:nvSpPr>
          <p:spPr bwMode="auto">
            <a:xfrm>
              <a:off x="5184775" y="3589338"/>
              <a:ext cx="63500" cy="1587"/>
            </a:xfrm>
            <a:custGeom>
              <a:avLst/>
              <a:gdLst>
                <a:gd name="T0" fmla="*/ 0 w 61"/>
                <a:gd name="T1" fmla="*/ 0 h 1587"/>
                <a:gd name="T2" fmla="*/ 0 w 61"/>
                <a:gd name="T3" fmla="*/ 0 h 1587"/>
                <a:gd name="T4" fmla="*/ 2147483647 w 61"/>
                <a:gd name="T5" fmla="*/ 0 h 1587"/>
                <a:gd name="T6" fmla="*/ 0 60000 65536"/>
                <a:gd name="T7" fmla="*/ 0 60000 65536"/>
                <a:gd name="T8" fmla="*/ 0 60000 65536"/>
                <a:gd name="T9" fmla="*/ 0 w 61"/>
                <a:gd name="T10" fmla="*/ 0 h 1587"/>
                <a:gd name="T11" fmla="*/ 61 w 61"/>
                <a:gd name="T12" fmla="*/ 1587 h 1587"/>
              </a:gdLst>
              <a:ahLst/>
              <a:cxnLst>
                <a:cxn ang="T6">
                  <a:pos x="T0" y="T1"/>
                </a:cxn>
                <a:cxn ang="T7">
                  <a:pos x="T2" y="T3"/>
                </a:cxn>
                <a:cxn ang="T8">
                  <a:pos x="T4" y="T5"/>
                </a:cxn>
              </a:cxnLst>
              <a:rect l="T9" t="T10" r="T11" b="T12"/>
              <a:pathLst>
                <a:path w="61" h="1587">
                  <a:moveTo>
                    <a:pt x="0" y="0"/>
                  </a:moveTo>
                  <a:lnTo>
                    <a:pt x="0" y="0"/>
                  </a:lnTo>
                  <a:lnTo>
                    <a:pt x="61" y="0"/>
                  </a:lnTo>
                </a:path>
              </a:pathLst>
            </a:custGeom>
            <a:noFill/>
            <a:ln w="317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31" name="Freeform 80"/>
            <p:cNvSpPr>
              <a:spLocks/>
            </p:cNvSpPr>
            <p:nvPr/>
          </p:nvSpPr>
          <p:spPr bwMode="auto">
            <a:xfrm>
              <a:off x="5184775" y="3005138"/>
              <a:ext cx="63500" cy="1587"/>
            </a:xfrm>
            <a:custGeom>
              <a:avLst/>
              <a:gdLst>
                <a:gd name="T0" fmla="*/ 0 w 61"/>
                <a:gd name="T1" fmla="*/ 0 h 1587"/>
                <a:gd name="T2" fmla="*/ 0 w 61"/>
                <a:gd name="T3" fmla="*/ 0 h 1587"/>
                <a:gd name="T4" fmla="*/ 2147483647 w 61"/>
                <a:gd name="T5" fmla="*/ 0 h 1587"/>
                <a:gd name="T6" fmla="*/ 0 60000 65536"/>
                <a:gd name="T7" fmla="*/ 0 60000 65536"/>
                <a:gd name="T8" fmla="*/ 0 60000 65536"/>
                <a:gd name="T9" fmla="*/ 0 w 61"/>
                <a:gd name="T10" fmla="*/ 0 h 1587"/>
                <a:gd name="T11" fmla="*/ 61 w 61"/>
                <a:gd name="T12" fmla="*/ 1587 h 1587"/>
              </a:gdLst>
              <a:ahLst/>
              <a:cxnLst>
                <a:cxn ang="T6">
                  <a:pos x="T0" y="T1"/>
                </a:cxn>
                <a:cxn ang="T7">
                  <a:pos x="T2" y="T3"/>
                </a:cxn>
                <a:cxn ang="T8">
                  <a:pos x="T4" y="T5"/>
                </a:cxn>
              </a:cxnLst>
              <a:rect l="T9" t="T10" r="T11" b="T12"/>
              <a:pathLst>
                <a:path w="61" h="1587">
                  <a:moveTo>
                    <a:pt x="0" y="0"/>
                  </a:moveTo>
                  <a:lnTo>
                    <a:pt x="0" y="0"/>
                  </a:lnTo>
                  <a:lnTo>
                    <a:pt x="61" y="0"/>
                  </a:lnTo>
                </a:path>
              </a:pathLst>
            </a:custGeom>
            <a:noFill/>
            <a:ln w="317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32" name="Freeform 81"/>
            <p:cNvSpPr>
              <a:spLocks/>
            </p:cNvSpPr>
            <p:nvPr/>
          </p:nvSpPr>
          <p:spPr bwMode="auto">
            <a:xfrm>
              <a:off x="5184775" y="2420938"/>
              <a:ext cx="63500" cy="1587"/>
            </a:xfrm>
            <a:custGeom>
              <a:avLst/>
              <a:gdLst>
                <a:gd name="T0" fmla="*/ 0 w 61"/>
                <a:gd name="T1" fmla="*/ 0 h 1587"/>
                <a:gd name="T2" fmla="*/ 0 w 61"/>
                <a:gd name="T3" fmla="*/ 0 h 1587"/>
                <a:gd name="T4" fmla="*/ 2147483647 w 61"/>
                <a:gd name="T5" fmla="*/ 0 h 1587"/>
                <a:gd name="T6" fmla="*/ 0 60000 65536"/>
                <a:gd name="T7" fmla="*/ 0 60000 65536"/>
                <a:gd name="T8" fmla="*/ 0 60000 65536"/>
                <a:gd name="T9" fmla="*/ 0 w 61"/>
                <a:gd name="T10" fmla="*/ 0 h 1587"/>
                <a:gd name="T11" fmla="*/ 61 w 61"/>
                <a:gd name="T12" fmla="*/ 1587 h 1587"/>
              </a:gdLst>
              <a:ahLst/>
              <a:cxnLst>
                <a:cxn ang="T6">
                  <a:pos x="T0" y="T1"/>
                </a:cxn>
                <a:cxn ang="T7">
                  <a:pos x="T2" y="T3"/>
                </a:cxn>
                <a:cxn ang="T8">
                  <a:pos x="T4" y="T5"/>
                </a:cxn>
              </a:cxnLst>
              <a:rect l="T9" t="T10" r="T11" b="T12"/>
              <a:pathLst>
                <a:path w="61" h="1587">
                  <a:moveTo>
                    <a:pt x="0" y="0"/>
                  </a:moveTo>
                  <a:lnTo>
                    <a:pt x="0" y="0"/>
                  </a:lnTo>
                  <a:lnTo>
                    <a:pt x="61" y="0"/>
                  </a:lnTo>
                </a:path>
              </a:pathLst>
            </a:custGeom>
            <a:noFill/>
            <a:ln w="317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33" name="Rectangle 82"/>
            <p:cNvSpPr>
              <a:spLocks noChangeArrowheads="1"/>
            </p:cNvSpPr>
            <p:nvPr/>
          </p:nvSpPr>
          <p:spPr bwMode="auto">
            <a:xfrm>
              <a:off x="5046663" y="4102100"/>
              <a:ext cx="857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cs typeface="Arial" pitchFamily="34" charset="0"/>
                </a:rPr>
                <a:t>0</a:t>
              </a:r>
              <a:endParaRPr lang="en-US" sz="1200" b="1">
                <a:solidFill>
                  <a:prstClr val="black"/>
                </a:solidFill>
                <a:cs typeface="Arial" pitchFamily="34" charset="0"/>
              </a:endParaRPr>
            </a:p>
          </p:txBody>
        </p:sp>
        <p:sp>
          <p:nvSpPr>
            <p:cNvPr id="25634" name="Rectangle 83"/>
            <p:cNvSpPr>
              <a:spLocks noChangeArrowheads="1"/>
            </p:cNvSpPr>
            <p:nvPr/>
          </p:nvSpPr>
          <p:spPr bwMode="auto">
            <a:xfrm>
              <a:off x="5046663" y="351948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cs typeface="Arial" pitchFamily="34" charset="0"/>
                </a:rPr>
                <a:t>2</a:t>
              </a:r>
              <a:endParaRPr lang="en-US" sz="1200" b="1">
                <a:solidFill>
                  <a:prstClr val="black"/>
                </a:solidFill>
                <a:cs typeface="Arial" pitchFamily="34" charset="0"/>
              </a:endParaRPr>
            </a:p>
          </p:txBody>
        </p:sp>
        <p:sp>
          <p:nvSpPr>
            <p:cNvPr id="25635" name="Rectangle 84"/>
            <p:cNvSpPr>
              <a:spLocks noChangeArrowheads="1"/>
            </p:cNvSpPr>
            <p:nvPr/>
          </p:nvSpPr>
          <p:spPr bwMode="auto">
            <a:xfrm>
              <a:off x="5046663" y="2933700"/>
              <a:ext cx="857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cs typeface="Arial" pitchFamily="34" charset="0"/>
                </a:rPr>
                <a:t>4</a:t>
              </a:r>
              <a:endParaRPr lang="en-US" sz="1200" b="1">
                <a:solidFill>
                  <a:prstClr val="black"/>
                </a:solidFill>
                <a:cs typeface="Arial" pitchFamily="34" charset="0"/>
              </a:endParaRPr>
            </a:p>
          </p:txBody>
        </p:sp>
        <p:sp>
          <p:nvSpPr>
            <p:cNvPr id="25636" name="Rectangle 85"/>
            <p:cNvSpPr>
              <a:spLocks noChangeArrowheads="1"/>
            </p:cNvSpPr>
            <p:nvPr/>
          </p:nvSpPr>
          <p:spPr bwMode="auto">
            <a:xfrm>
              <a:off x="5046663" y="2349500"/>
              <a:ext cx="98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cs typeface="Arial" pitchFamily="34" charset="0"/>
                </a:rPr>
                <a:t>6</a:t>
              </a:r>
              <a:endParaRPr lang="en-US" sz="1200" b="1">
                <a:solidFill>
                  <a:prstClr val="black"/>
                </a:solidFill>
                <a:cs typeface="Arial" pitchFamily="34" charset="0"/>
              </a:endParaRPr>
            </a:p>
          </p:txBody>
        </p:sp>
        <p:sp>
          <p:nvSpPr>
            <p:cNvPr id="25637" name="Rectangle 111"/>
            <p:cNvSpPr>
              <a:spLocks noChangeArrowheads="1"/>
            </p:cNvSpPr>
            <p:nvPr/>
          </p:nvSpPr>
          <p:spPr bwMode="auto">
            <a:xfrm>
              <a:off x="6623050" y="3179763"/>
              <a:ext cx="60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a:solidFill>
                    <a:srgbClr val="000000"/>
                  </a:solidFill>
                  <a:cs typeface="Arial" pitchFamily="34" charset="0"/>
                </a:rPr>
                <a:t>*</a:t>
              </a:r>
              <a:endParaRPr lang="en-US" sz="1200" b="1">
                <a:solidFill>
                  <a:prstClr val="black"/>
                </a:solidFill>
                <a:cs typeface="Arial" pitchFamily="34" charset="0"/>
              </a:endParaRPr>
            </a:p>
          </p:txBody>
        </p:sp>
        <p:sp>
          <p:nvSpPr>
            <p:cNvPr id="25638" name="TextBox 105"/>
            <p:cNvSpPr txBox="1">
              <a:spLocks noChangeArrowheads="1"/>
            </p:cNvSpPr>
            <p:nvPr/>
          </p:nvSpPr>
          <p:spPr bwMode="auto">
            <a:xfrm rot="-5400000">
              <a:off x="3876675" y="2997200"/>
              <a:ext cx="1697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400" b="1">
                  <a:solidFill>
                    <a:prstClr val="black"/>
                  </a:solidFill>
                  <a:latin typeface="Arial" pitchFamily="34" charset="0"/>
                  <a:cs typeface="Arial" pitchFamily="34" charset="0"/>
                </a:rPr>
                <a:t>Geometric Center</a:t>
              </a:r>
            </a:p>
            <a:p>
              <a:pPr algn="ctr" eaLnBrk="1" hangingPunct="1"/>
              <a:r>
                <a:rPr lang="en-US" sz="1400" b="1">
                  <a:solidFill>
                    <a:prstClr val="black"/>
                  </a:solidFill>
                  <a:latin typeface="Arial" pitchFamily="34" charset="0"/>
                  <a:cs typeface="Arial" pitchFamily="34" charset="0"/>
                </a:rPr>
                <a:t> (± SEM)</a:t>
              </a:r>
            </a:p>
          </p:txBody>
        </p:sp>
        <p:sp>
          <p:nvSpPr>
            <p:cNvPr id="25639" name="TextBox 153"/>
            <p:cNvSpPr txBox="1">
              <a:spLocks noChangeArrowheads="1"/>
            </p:cNvSpPr>
            <p:nvPr/>
          </p:nvSpPr>
          <p:spPr bwMode="auto">
            <a:xfrm rot="-3277180">
              <a:off x="975520" y="4266406"/>
              <a:ext cx="728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200" b="1">
                  <a:solidFill>
                    <a:prstClr val="black"/>
                  </a:solidFill>
                  <a:latin typeface="Arial" pitchFamily="34" charset="0"/>
                  <a:cs typeface="Arial" pitchFamily="34" charset="0"/>
                </a:rPr>
                <a:t>Vehicle</a:t>
              </a:r>
            </a:p>
          </p:txBody>
        </p:sp>
        <p:sp>
          <p:nvSpPr>
            <p:cNvPr id="25640" name="TextBox 154"/>
            <p:cNvSpPr txBox="1">
              <a:spLocks noChangeArrowheads="1"/>
            </p:cNvSpPr>
            <p:nvPr/>
          </p:nvSpPr>
          <p:spPr bwMode="auto">
            <a:xfrm rot="-3277180">
              <a:off x="2104231" y="4220370"/>
              <a:ext cx="415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200" b="1">
                  <a:solidFill>
                    <a:prstClr val="black"/>
                  </a:solidFill>
                  <a:latin typeface="Arial" pitchFamily="34" charset="0"/>
                  <a:cs typeface="Arial" pitchFamily="34" charset="0"/>
                </a:rPr>
                <a:t>MS</a:t>
              </a:r>
            </a:p>
          </p:txBody>
        </p:sp>
        <p:sp>
          <p:nvSpPr>
            <p:cNvPr id="25641" name="TextBox 155"/>
            <p:cNvSpPr txBox="1">
              <a:spLocks noChangeArrowheads="1"/>
            </p:cNvSpPr>
            <p:nvPr/>
          </p:nvSpPr>
          <p:spPr bwMode="auto">
            <a:xfrm rot="-3277180">
              <a:off x="2894806" y="4263232"/>
              <a:ext cx="638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200" b="1">
                  <a:solidFill>
                    <a:prstClr val="black"/>
                  </a:solidFill>
                  <a:latin typeface="Arial" pitchFamily="34" charset="0"/>
                  <a:cs typeface="Arial" pitchFamily="34" charset="0"/>
                </a:rPr>
                <a:t>TY027</a:t>
              </a:r>
            </a:p>
          </p:txBody>
        </p:sp>
        <p:sp>
          <p:nvSpPr>
            <p:cNvPr id="25642" name="Freeform 43"/>
            <p:cNvSpPr>
              <a:spLocks/>
            </p:cNvSpPr>
            <p:nvPr/>
          </p:nvSpPr>
          <p:spPr bwMode="auto">
            <a:xfrm>
              <a:off x="1150938" y="2714625"/>
              <a:ext cx="606425" cy="1419225"/>
            </a:xfrm>
            <a:custGeom>
              <a:avLst/>
              <a:gdLst>
                <a:gd name="T0" fmla="*/ 0 w 638"/>
                <a:gd name="T1" fmla="*/ 2147483647 h 1346"/>
                <a:gd name="T2" fmla="*/ 0 w 638"/>
                <a:gd name="T3" fmla="*/ 2147483647 h 1346"/>
                <a:gd name="T4" fmla="*/ 0 w 638"/>
                <a:gd name="T5" fmla="*/ 0 h 1346"/>
                <a:gd name="T6" fmla="*/ 2147483647 w 638"/>
                <a:gd name="T7" fmla="*/ 0 h 1346"/>
                <a:gd name="T8" fmla="*/ 2147483647 w 638"/>
                <a:gd name="T9" fmla="*/ 2147483647 h 1346"/>
                <a:gd name="T10" fmla="*/ 0 60000 65536"/>
                <a:gd name="T11" fmla="*/ 0 60000 65536"/>
                <a:gd name="T12" fmla="*/ 0 60000 65536"/>
                <a:gd name="T13" fmla="*/ 0 60000 65536"/>
                <a:gd name="T14" fmla="*/ 0 60000 65536"/>
                <a:gd name="T15" fmla="*/ 0 w 638"/>
                <a:gd name="T16" fmla="*/ 0 h 1346"/>
                <a:gd name="T17" fmla="*/ 638 w 638"/>
                <a:gd name="T18" fmla="*/ 1346 h 1346"/>
              </a:gdLst>
              <a:ahLst/>
              <a:cxnLst>
                <a:cxn ang="T10">
                  <a:pos x="T0" y="T1"/>
                </a:cxn>
                <a:cxn ang="T11">
                  <a:pos x="T2" y="T3"/>
                </a:cxn>
                <a:cxn ang="T12">
                  <a:pos x="T4" y="T5"/>
                </a:cxn>
                <a:cxn ang="T13">
                  <a:pos x="T6" y="T7"/>
                </a:cxn>
                <a:cxn ang="T14">
                  <a:pos x="T8" y="T9"/>
                </a:cxn>
              </a:cxnLst>
              <a:rect l="T15" t="T16" r="T17" b="T18"/>
              <a:pathLst>
                <a:path w="638" h="1346">
                  <a:moveTo>
                    <a:pt x="0" y="1346"/>
                  </a:moveTo>
                  <a:lnTo>
                    <a:pt x="0" y="1346"/>
                  </a:lnTo>
                  <a:lnTo>
                    <a:pt x="0" y="0"/>
                  </a:lnTo>
                  <a:lnTo>
                    <a:pt x="638" y="0"/>
                  </a:lnTo>
                  <a:lnTo>
                    <a:pt x="638" y="1346"/>
                  </a:lnTo>
                </a:path>
              </a:pathLst>
            </a:custGeom>
            <a:solidFill>
              <a:srgbClr val="FFFFFF"/>
            </a:solidFill>
            <a:ln w="0">
              <a:solidFill>
                <a:srgbClr val="000000"/>
              </a:solidFill>
              <a:round/>
              <a:headEnd/>
              <a:tailEnd/>
            </a:ln>
          </p:spPr>
          <p:txBody>
            <a:bodyPr/>
            <a:lstStyle/>
            <a:p>
              <a:endParaRPr lang="en-US">
                <a:solidFill>
                  <a:prstClr val="black"/>
                </a:solidFill>
              </a:endParaRPr>
            </a:p>
          </p:txBody>
        </p:sp>
        <p:sp>
          <p:nvSpPr>
            <p:cNvPr id="25643" name="Freeform 44"/>
            <p:cNvSpPr>
              <a:spLocks/>
            </p:cNvSpPr>
            <p:nvPr/>
          </p:nvSpPr>
          <p:spPr bwMode="auto">
            <a:xfrm>
              <a:off x="1150938" y="2714625"/>
              <a:ext cx="606425" cy="1419225"/>
            </a:xfrm>
            <a:custGeom>
              <a:avLst/>
              <a:gdLst>
                <a:gd name="T0" fmla="*/ 0 w 638"/>
                <a:gd name="T1" fmla="*/ 2147483647 h 1346"/>
                <a:gd name="T2" fmla="*/ 0 w 638"/>
                <a:gd name="T3" fmla="*/ 2147483647 h 1346"/>
                <a:gd name="T4" fmla="*/ 0 w 638"/>
                <a:gd name="T5" fmla="*/ 0 h 1346"/>
                <a:gd name="T6" fmla="*/ 2147483647 w 638"/>
                <a:gd name="T7" fmla="*/ 0 h 1346"/>
                <a:gd name="T8" fmla="*/ 2147483647 w 638"/>
                <a:gd name="T9" fmla="*/ 2147483647 h 1346"/>
                <a:gd name="T10" fmla="*/ 0 60000 65536"/>
                <a:gd name="T11" fmla="*/ 0 60000 65536"/>
                <a:gd name="T12" fmla="*/ 0 60000 65536"/>
                <a:gd name="T13" fmla="*/ 0 60000 65536"/>
                <a:gd name="T14" fmla="*/ 0 60000 65536"/>
                <a:gd name="T15" fmla="*/ 0 w 638"/>
                <a:gd name="T16" fmla="*/ 0 h 1346"/>
                <a:gd name="T17" fmla="*/ 638 w 638"/>
                <a:gd name="T18" fmla="*/ 1346 h 1346"/>
              </a:gdLst>
              <a:ahLst/>
              <a:cxnLst>
                <a:cxn ang="T10">
                  <a:pos x="T0" y="T1"/>
                </a:cxn>
                <a:cxn ang="T11">
                  <a:pos x="T2" y="T3"/>
                </a:cxn>
                <a:cxn ang="T12">
                  <a:pos x="T4" y="T5"/>
                </a:cxn>
                <a:cxn ang="T13">
                  <a:pos x="T6" y="T7"/>
                </a:cxn>
                <a:cxn ang="T14">
                  <a:pos x="T8" y="T9"/>
                </a:cxn>
              </a:cxnLst>
              <a:rect l="T15" t="T16" r="T17" b="T18"/>
              <a:pathLst>
                <a:path w="638" h="1346">
                  <a:moveTo>
                    <a:pt x="0" y="1346"/>
                  </a:moveTo>
                  <a:lnTo>
                    <a:pt x="0" y="1346"/>
                  </a:lnTo>
                  <a:lnTo>
                    <a:pt x="0" y="0"/>
                  </a:lnTo>
                  <a:lnTo>
                    <a:pt x="638" y="0"/>
                  </a:lnTo>
                  <a:lnTo>
                    <a:pt x="638" y="1346"/>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44" name="Freeform 45"/>
            <p:cNvSpPr>
              <a:spLocks noEditPoints="1"/>
            </p:cNvSpPr>
            <p:nvPr/>
          </p:nvSpPr>
          <p:spPr bwMode="auto">
            <a:xfrm>
              <a:off x="1301750" y="2598738"/>
              <a:ext cx="304800" cy="115887"/>
            </a:xfrm>
            <a:custGeom>
              <a:avLst/>
              <a:gdLst>
                <a:gd name="T0" fmla="*/ 2147483647 w 320"/>
                <a:gd name="T1" fmla="*/ 0 h 110"/>
                <a:gd name="T2" fmla="*/ 2147483647 w 320"/>
                <a:gd name="T3" fmla="*/ 0 h 110"/>
                <a:gd name="T4" fmla="*/ 2147483647 w 320"/>
                <a:gd name="T5" fmla="*/ 2147483647 h 110"/>
                <a:gd name="T6" fmla="*/ 0 w 320"/>
                <a:gd name="T7" fmla="*/ 0 h 110"/>
                <a:gd name="T8" fmla="*/ 0 w 320"/>
                <a:gd name="T9" fmla="*/ 0 h 110"/>
                <a:gd name="T10" fmla="*/ 2147483647 w 320"/>
                <a:gd name="T11" fmla="*/ 0 h 110"/>
                <a:gd name="T12" fmla="*/ 0 60000 65536"/>
                <a:gd name="T13" fmla="*/ 0 60000 65536"/>
                <a:gd name="T14" fmla="*/ 0 60000 65536"/>
                <a:gd name="T15" fmla="*/ 0 60000 65536"/>
                <a:gd name="T16" fmla="*/ 0 60000 65536"/>
                <a:gd name="T17" fmla="*/ 0 60000 65536"/>
                <a:gd name="T18" fmla="*/ 0 w 320"/>
                <a:gd name="T19" fmla="*/ 0 h 110"/>
                <a:gd name="T20" fmla="*/ 320 w 320"/>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320" h="110">
                  <a:moveTo>
                    <a:pt x="160" y="0"/>
                  </a:moveTo>
                  <a:lnTo>
                    <a:pt x="160" y="0"/>
                  </a:lnTo>
                  <a:lnTo>
                    <a:pt x="160" y="110"/>
                  </a:lnTo>
                  <a:moveTo>
                    <a:pt x="0" y="0"/>
                  </a:moveTo>
                  <a:lnTo>
                    <a:pt x="0" y="0"/>
                  </a:lnTo>
                  <a:lnTo>
                    <a:pt x="320" y="0"/>
                  </a:lnTo>
                </a:path>
              </a:pathLst>
            </a:custGeom>
            <a:noFill/>
            <a:ln w="222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45" name="Freeform 46"/>
            <p:cNvSpPr>
              <a:spLocks/>
            </p:cNvSpPr>
            <p:nvPr/>
          </p:nvSpPr>
          <p:spPr bwMode="auto">
            <a:xfrm>
              <a:off x="2060575" y="3616325"/>
              <a:ext cx="608013" cy="517525"/>
            </a:xfrm>
            <a:custGeom>
              <a:avLst/>
              <a:gdLst>
                <a:gd name="T0" fmla="*/ 0 w 639"/>
                <a:gd name="T1" fmla="*/ 2147483647 h 492"/>
                <a:gd name="T2" fmla="*/ 0 w 639"/>
                <a:gd name="T3" fmla="*/ 2147483647 h 492"/>
                <a:gd name="T4" fmla="*/ 0 w 639"/>
                <a:gd name="T5" fmla="*/ 0 h 492"/>
                <a:gd name="T6" fmla="*/ 2147483647 w 639"/>
                <a:gd name="T7" fmla="*/ 0 h 492"/>
                <a:gd name="T8" fmla="*/ 2147483647 w 639"/>
                <a:gd name="T9" fmla="*/ 2147483647 h 492"/>
                <a:gd name="T10" fmla="*/ 0 60000 65536"/>
                <a:gd name="T11" fmla="*/ 0 60000 65536"/>
                <a:gd name="T12" fmla="*/ 0 60000 65536"/>
                <a:gd name="T13" fmla="*/ 0 60000 65536"/>
                <a:gd name="T14" fmla="*/ 0 60000 65536"/>
                <a:gd name="T15" fmla="*/ 0 w 639"/>
                <a:gd name="T16" fmla="*/ 0 h 492"/>
                <a:gd name="T17" fmla="*/ 639 w 639"/>
                <a:gd name="T18" fmla="*/ 492 h 492"/>
              </a:gdLst>
              <a:ahLst/>
              <a:cxnLst>
                <a:cxn ang="T10">
                  <a:pos x="T0" y="T1"/>
                </a:cxn>
                <a:cxn ang="T11">
                  <a:pos x="T2" y="T3"/>
                </a:cxn>
                <a:cxn ang="T12">
                  <a:pos x="T4" y="T5"/>
                </a:cxn>
                <a:cxn ang="T13">
                  <a:pos x="T6" y="T7"/>
                </a:cxn>
                <a:cxn ang="T14">
                  <a:pos x="T8" y="T9"/>
                </a:cxn>
              </a:cxnLst>
              <a:rect l="T15" t="T16" r="T17" b="T18"/>
              <a:pathLst>
                <a:path w="639" h="492">
                  <a:moveTo>
                    <a:pt x="0" y="492"/>
                  </a:moveTo>
                  <a:lnTo>
                    <a:pt x="0" y="492"/>
                  </a:lnTo>
                  <a:lnTo>
                    <a:pt x="0" y="0"/>
                  </a:lnTo>
                  <a:lnTo>
                    <a:pt x="639" y="0"/>
                  </a:lnTo>
                  <a:lnTo>
                    <a:pt x="639" y="492"/>
                  </a:lnTo>
                </a:path>
              </a:pathLst>
            </a:custGeom>
            <a:solidFill>
              <a:srgbClr val="9A0000"/>
            </a:solidFill>
            <a:ln w="0">
              <a:solidFill>
                <a:srgbClr val="000000"/>
              </a:solidFill>
              <a:round/>
              <a:headEnd/>
              <a:tailEnd/>
            </a:ln>
          </p:spPr>
          <p:txBody>
            <a:bodyPr/>
            <a:lstStyle/>
            <a:p>
              <a:endParaRPr lang="en-US">
                <a:solidFill>
                  <a:prstClr val="black"/>
                </a:solidFill>
              </a:endParaRPr>
            </a:p>
          </p:txBody>
        </p:sp>
        <p:sp>
          <p:nvSpPr>
            <p:cNvPr id="25646" name="Freeform 47"/>
            <p:cNvSpPr>
              <a:spLocks/>
            </p:cNvSpPr>
            <p:nvPr/>
          </p:nvSpPr>
          <p:spPr bwMode="auto">
            <a:xfrm>
              <a:off x="2060575" y="3616325"/>
              <a:ext cx="608013" cy="517525"/>
            </a:xfrm>
            <a:custGeom>
              <a:avLst/>
              <a:gdLst>
                <a:gd name="T0" fmla="*/ 0 w 639"/>
                <a:gd name="T1" fmla="*/ 2147483647 h 492"/>
                <a:gd name="T2" fmla="*/ 0 w 639"/>
                <a:gd name="T3" fmla="*/ 2147483647 h 492"/>
                <a:gd name="T4" fmla="*/ 0 w 639"/>
                <a:gd name="T5" fmla="*/ 0 h 492"/>
                <a:gd name="T6" fmla="*/ 2147483647 w 639"/>
                <a:gd name="T7" fmla="*/ 0 h 492"/>
                <a:gd name="T8" fmla="*/ 2147483647 w 639"/>
                <a:gd name="T9" fmla="*/ 2147483647 h 492"/>
                <a:gd name="T10" fmla="*/ 0 60000 65536"/>
                <a:gd name="T11" fmla="*/ 0 60000 65536"/>
                <a:gd name="T12" fmla="*/ 0 60000 65536"/>
                <a:gd name="T13" fmla="*/ 0 60000 65536"/>
                <a:gd name="T14" fmla="*/ 0 60000 65536"/>
                <a:gd name="T15" fmla="*/ 0 w 639"/>
                <a:gd name="T16" fmla="*/ 0 h 492"/>
                <a:gd name="T17" fmla="*/ 639 w 639"/>
                <a:gd name="T18" fmla="*/ 492 h 492"/>
              </a:gdLst>
              <a:ahLst/>
              <a:cxnLst>
                <a:cxn ang="T10">
                  <a:pos x="T0" y="T1"/>
                </a:cxn>
                <a:cxn ang="T11">
                  <a:pos x="T2" y="T3"/>
                </a:cxn>
                <a:cxn ang="T12">
                  <a:pos x="T4" y="T5"/>
                </a:cxn>
                <a:cxn ang="T13">
                  <a:pos x="T6" y="T7"/>
                </a:cxn>
                <a:cxn ang="T14">
                  <a:pos x="T8" y="T9"/>
                </a:cxn>
              </a:cxnLst>
              <a:rect l="T15" t="T16" r="T17" b="T18"/>
              <a:pathLst>
                <a:path w="639" h="492">
                  <a:moveTo>
                    <a:pt x="0" y="492"/>
                  </a:moveTo>
                  <a:lnTo>
                    <a:pt x="0" y="492"/>
                  </a:lnTo>
                  <a:lnTo>
                    <a:pt x="0" y="0"/>
                  </a:lnTo>
                  <a:lnTo>
                    <a:pt x="639" y="0"/>
                  </a:lnTo>
                  <a:lnTo>
                    <a:pt x="639" y="492"/>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47" name="Freeform 48"/>
            <p:cNvSpPr>
              <a:spLocks noEditPoints="1"/>
            </p:cNvSpPr>
            <p:nvPr/>
          </p:nvSpPr>
          <p:spPr bwMode="auto">
            <a:xfrm>
              <a:off x="2212975" y="3533775"/>
              <a:ext cx="303213" cy="82550"/>
            </a:xfrm>
            <a:custGeom>
              <a:avLst/>
              <a:gdLst>
                <a:gd name="T0" fmla="*/ 2147483647 w 319"/>
                <a:gd name="T1" fmla="*/ 0 h 78"/>
                <a:gd name="T2" fmla="*/ 2147483647 w 319"/>
                <a:gd name="T3" fmla="*/ 0 h 78"/>
                <a:gd name="T4" fmla="*/ 2147483647 w 319"/>
                <a:gd name="T5" fmla="*/ 2147483647 h 78"/>
                <a:gd name="T6" fmla="*/ 0 w 319"/>
                <a:gd name="T7" fmla="*/ 0 h 78"/>
                <a:gd name="T8" fmla="*/ 0 w 319"/>
                <a:gd name="T9" fmla="*/ 0 h 78"/>
                <a:gd name="T10" fmla="*/ 2147483647 w 319"/>
                <a:gd name="T11" fmla="*/ 0 h 78"/>
                <a:gd name="T12" fmla="*/ 0 60000 65536"/>
                <a:gd name="T13" fmla="*/ 0 60000 65536"/>
                <a:gd name="T14" fmla="*/ 0 60000 65536"/>
                <a:gd name="T15" fmla="*/ 0 60000 65536"/>
                <a:gd name="T16" fmla="*/ 0 60000 65536"/>
                <a:gd name="T17" fmla="*/ 0 60000 65536"/>
                <a:gd name="T18" fmla="*/ 0 w 319"/>
                <a:gd name="T19" fmla="*/ 0 h 78"/>
                <a:gd name="T20" fmla="*/ 319 w 319"/>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19" h="78">
                  <a:moveTo>
                    <a:pt x="159" y="0"/>
                  </a:moveTo>
                  <a:lnTo>
                    <a:pt x="159" y="0"/>
                  </a:lnTo>
                  <a:lnTo>
                    <a:pt x="159" y="78"/>
                  </a:lnTo>
                  <a:moveTo>
                    <a:pt x="0" y="0"/>
                  </a:moveTo>
                  <a:lnTo>
                    <a:pt x="0" y="0"/>
                  </a:lnTo>
                  <a:lnTo>
                    <a:pt x="319" y="0"/>
                  </a:lnTo>
                </a:path>
              </a:pathLst>
            </a:custGeom>
            <a:noFill/>
            <a:ln w="222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48" name="Freeform 49"/>
            <p:cNvSpPr>
              <a:spLocks/>
            </p:cNvSpPr>
            <p:nvPr/>
          </p:nvSpPr>
          <p:spPr bwMode="auto">
            <a:xfrm>
              <a:off x="2971800" y="2820988"/>
              <a:ext cx="606425" cy="1312862"/>
            </a:xfrm>
            <a:custGeom>
              <a:avLst/>
              <a:gdLst>
                <a:gd name="T0" fmla="*/ 0 w 639"/>
                <a:gd name="T1" fmla="*/ 2147483647 h 1245"/>
                <a:gd name="T2" fmla="*/ 0 w 639"/>
                <a:gd name="T3" fmla="*/ 2147483647 h 1245"/>
                <a:gd name="T4" fmla="*/ 0 w 639"/>
                <a:gd name="T5" fmla="*/ 0 h 1245"/>
                <a:gd name="T6" fmla="*/ 2147483647 w 639"/>
                <a:gd name="T7" fmla="*/ 0 h 1245"/>
                <a:gd name="T8" fmla="*/ 2147483647 w 639"/>
                <a:gd name="T9" fmla="*/ 2147483647 h 1245"/>
                <a:gd name="T10" fmla="*/ 0 60000 65536"/>
                <a:gd name="T11" fmla="*/ 0 60000 65536"/>
                <a:gd name="T12" fmla="*/ 0 60000 65536"/>
                <a:gd name="T13" fmla="*/ 0 60000 65536"/>
                <a:gd name="T14" fmla="*/ 0 60000 65536"/>
                <a:gd name="T15" fmla="*/ 0 w 639"/>
                <a:gd name="T16" fmla="*/ 0 h 1245"/>
                <a:gd name="T17" fmla="*/ 639 w 639"/>
                <a:gd name="T18" fmla="*/ 1245 h 1245"/>
              </a:gdLst>
              <a:ahLst/>
              <a:cxnLst>
                <a:cxn ang="T10">
                  <a:pos x="T0" y="T1"/>
                </a:cxn>
                <a:cxn ang="T11">
                  <a:pos x="T2" y="T3"/>
                </a:cxn>
                <a:cxn ang="T12">
                  <a:pos x="T4" y="T5"/>
                </a:cxn>
                <a:cxn ang="T13">
                  <a:pos x="T6" y="T7"/>
                </a:cxn>
                <a:cxn ang="T14">
                  <a:pos x="T8" y="T9"/>
                </a:cxn>
              </a:cxnLst>
              <a:rect l="T15" t="T16" r="T17" b="T18"/>
              <a:pathLst>
                <a:path w="639" h="1245">
                  <a:moveTo>
                    <a:pt x="0" y="1245"/>
                  </a:moveTo>
                  <a:lnTo>
                    <a:pt x="0" y="1245"/>
                  </a:lnTo>
                  <a:lnTo>
                    <a:pt x="0" y="0"/>
                  </a:lnTo>
                  <a:lnTo>
                    <a:pt x="639" y="0"/>
                  </a:lnTo>
                  <a:lnTo>
                    <a:pt x="639" y="1245"/>
                  </a:lnTo>
                </a:path>
              </a:pathLst>
            </a:custGeom>
            <a:solidFill>
              <a:srgbClr val="2F4B89"/>
            </a:solidFill>
            <a:ln w="0">
              <a:solidFill>
                <a:srgbClr val="000000"/>
              </a:solidFill>
              <a:round/>
              <a:headEnd/>
              <a:tailEnd/>
            </a:ln>
          </p:spPr>
          <p:txBody>
            <a:bodyPr/>
            <a:lstStyle/>
            <a:p>
              <a:endParaRPr lang="en-US">
                <a:solidFill>
                  <a:prstClr val="black"/>
                </a:solidFill>
              </a:endParaRPr>
            </a:p>
          </p:txBody>
        </p:sp>
        <p:sp>
          <p:nvSpPr>
            <p:cNvPr id="25649" name="Freeform 50"/>
            <p:cNvSpPr>
              <a:spLocks/>
            </p:cNvSpPr>
            <p:nvPr/>
          </p:nvSpPr>
          <p:spPr bwMode="auto">
            <a:xfrm>
              <a:off x="2971800" y="2820988"/>
              <a:ext cx="606425" cy="1312862"/>
            </a:xfrm>
            <a:custGeom>
              <a:avLst/>
              <a:gdLst>
                <a:gd name="T0" fmla="*/ 0 w 639"/>
                <a:gd name="T1" fmla="*/ 2147483647 h 1245"/>
                <a:gd name="T2" fmla="*/ 0 w 639"/>
                <a:gd name="T3" fmla="*/ 2147483647 h 1245"/>
                <a:gd name="T4" fmla="*/ 0 w 639"/>
                <a:gd name="T5" fmla="*/ 0 h 1245"/>
                <a:gd name="T6" fmla="*/ 2147483647 w 639"/>
                <a:gd name="T7" fmla="*/ 0 h 1245"/>
                <a:gd name="T8" fmla="*/ 2147483647 w 639"/>
                <a:gd name="T9" fmla="*/ 2147483647 h 1245"/>
                <a:gd name="T10" fmla="*/ 0 60000 65536"/>
                <a:gd name="T11" fmla="*/ 0 60000 65536"/>
                <a:gd name="T12" fmla="*/ 0 60000 65536"/>
                <a:gd name="T13" fmla="*/ 0 60000 65536"/>
                <a:gd name="T14" fmla="*/ 0 60000 65536"/>
                <a:gd name="T15" fmla="*/ 0 w 639"/>
                <a:gd name="T16" fmla="*/ 0 h 1245"/>
                <a:gd name="T17" fmla="*/ 639 w 639"/>
                <a:gd name="T18" fmla="*/ 1245 h 1245"/>
              </a:gdLst>
              <a:ahLst/>
              <a:cxnLst>
                <a:cxn ang="T10">
                  <a:pos x="T0" y="T1"/>
                </a:cxn>
                <a:cxn ang="T11">
                  <a:pos x="T2" y="T3"/>
                </a:cxn>
                <a:cxn ang="T12">
                  <a:pos x="T4" y="T5"/>
                </a:cxn>
                <a:cxn ang="T13">
                  <a:pos x="T6" y="T7"/>
                </a:cxn>
                <a:cxn ang="T14">
                  <a:pos x="T8" y="T9"/>
                </a:cxn>
              </a:cxnLst>
              <a:rect l="T15" t="T16" r="T17" b="T18"/>
              <a:pathLst>
                <a:path w="639" h="1245">
                  <a:moveTo>
                    <a:pt x="0" y="1245"/>
                  </a:moveTo>
                  <a:lnTo>
                    <a:pt x="0" y="1245"/>
                  </a:lnTo>
                  <a:lnTo>
                    <a:pt x="0" y="0"/>
                  </a:lnTo>
                  <a:lnTo>
                    <a:pt x="639" y="0"/>
                  </a:lnTo>
                  <a:lnTo>
                    <a:pt x="639" y="1245"/>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50" name="Freeform 51"/>
            <p:cNvSpPr>
              <a:spLocks noEditPoints="1"/>
            </p:cNvSpPr>
            <p:nvPr/>
          </p:nvSpPr>
          <p:spPr bwMode="auto">
            <a:xfrm>
              <a:off x="3124200" y="2716213"/>
              <a:ext cx="303213" cy="104775"/>
            </a:xfrm>
            <a:custGeom>
              <a:avLst/>
              <a:gdLst>
                <a:gd name="T0" fmla="*/ 2147483647 w 319"/>
                <a:gd name="T1" fmla="*/ 0 h 99"/>
                <a:gd name="T2" fmla="*/ 2147483647 w 319"/>
                <a:gd name="T3" fmla="*/ 0 h 99"/>
                <a:gd name="T4" fmla="*/ 2147483647 w 319"/>
                <a:gd name="T5" fmla="*/ 2147483647 h 99"/>
                <a:gd name="T6" fmla="*/ 0 w 319"/>
                <a:gd name="T7" fmla="*/ 0 h 99"/>
                <a:gd name="T8" fmla="*/ 0 w 319"/>
                <a:gd name="T9" fmla="*/ 0 h 99"/>
                <a:gd name="T10" fmla="*/ 2147483647 w 319"/>
                <a:gd name="T11" fmla="*/ 0 h 99"/>
                <a:gd name="T12" fmla="*/ 0 60000 65536"/>
                <a:gd name="T13" fmla="*/ 0 60000 65536"/>
                <a:gd name="T14" fmla="*/ 0 60000 65536"/>
                <a:gd name="T15" fmla="*/ 0 60000 65536"/>
                <a:gd name="T16" fmla="*/ 0 60000 65536"/>
                <a:gd name="T17" fmla="*/ 0 60000 65536"/>
                <a:gd name="T18" fmla="*/ 0 w 319"/>
                <a:gd name="T19" fmla="*/ 0 h 99"/>
                <a:gd name="T20" fmla="*/ 319 w 319"/>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319" h="99">
                  <a:moveTo>
                    <a:pt x="159" y="0"/>
                  </a:moveTo>
                  <a:lnTo>
                    <a:pt x="159" y="0"/>
                  </a:lnTo>
                  <a:lnTo>
                    <a:pt x="159" y="99"/>
                  </a:lnTo>
                  <a:moveTo>
                    <a:pt x="0" y="0"/>
                  </a:moveTo>
                  <a:lnTo>
                    <a:pt x="0" y="0"/>
                  </a:lnTo>
                  <a:lnTo>
                    <a:pt x="319" y="0"/>
                  </a:lnTo>
                </a:path>
              </a:pathLst>
            </a:custGeom>
            <a:noFill/>
            <a:ln w="222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51" name="Freeform 52"/>
            <p:cNvSpPr>
              <a:spLocks/>
            </p:cNvSpPr>
            <p:nvPr/>
          </p:nvSpPr>
          <p:spPr bwMode="auto">
            <a:xfrm>
              <a:off x="998538" y="4133850"/>
              <a:ext cx="2732087" cy="1588"/>
            </a:xfrm>
            <a:custGeom>
              <a:avLst/>
              <a:gdLst>
                <a:gd name="T0" fmla="*/ 0 w 2874"/>
                <a:gd name="T1" fmla="*/ 0 h 1588"/>
                <a:gd name="T2" fmla="*/ 0 w 2874"/>
                <a:gd name="T3" fmla="*/ 0 h 1588"/>
                <a:gd name="T4" fmla="*/ 2147483647 w 2874"/>
                <a:gd name="T5" fmla="*/ 0 h 1588"/>
                <a:gd name="T6" fmla="*/ 0 60000 65536"/>
                <a:gd name="T7" fmla="*/ 0 60000 65536"/>
                <a:gd name="T8" fmla="*/ 0 60000 65536"/>
                <a:gd name="T9" fmla="*/ 0 w 2874"/>
                <a:gd name="T10" fmla="*/ 0 h 1588"/>
                <a:gd name="T11" fmla="*/ 2874 w 2874"/>
                <a:gd name="T12" fmla="*/ 1588 h 1588"/>
              </a:gdLst>
              <a:ahLst/>
              <a:cxnLst>
                <a:cxn ang="T6">
                  <a:pos x="T0" y="T1"/>
                </a:cxn>
                <a:cxn ang="T7">
                  <a:pos x="T2" y="T3"/>
                </a:cxn>
                <a:cxn ang="T8">
                  <a:pos x="T4" y="T5"/>
                </a:cxn>
              </a:cxnLst>
              <a:rect l="T9" t="T10" r="T11" b="T12"/>
              <a:pathLst>
                <a:path w="2874" h="1588">
                  <a:moveTo>
                    <a:pt x="0" y="0"/>
                  </a:moveTo>
                  <a:lnTo>
                    <a:pt x="0" y="0"/>
                  </a:lnTo>
                  <a:lnTo>
                    <a:pt x="2874" y="0"/>
                  </a:lnTo>
                </a:path>
              </a:pathLst>
            </a:cu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52" name="Freeform 70"/>
            <p:cNvSpPr>
              <a:spLocks/>
            </p:cNvSpPr>
            <p:nvPr/>
          </p:nvSpPr>
          <p:spPr bwMode="auto">
            <a:xfrm>
              <a:off x="998538" y="2112963"/>
              <a:ext cx="1587" cy="2020887"/>
            </a:xfrm>
            <a:custGeom>
              <a:avLst/>
              <a:gdLst>
                <a:gd name="T0" fmla="*/ 0 w 1588"/>
                <a:gd name="T1" fmla="*/ 2147483647 h 1916"/>
                <a:gd name="T2" fmla="*/ 0 w 1588"/>
                <a:gd name="T3" fmla="*/ 2147483647 h 1916"/>
                <a:gd name="T4" fmla="*/ 0 w 1588"/>
                <a:gd name="T5" fmla="*/ 0 h 1916"/>
                <a:gd name="T6" fmla="*/ 0 60000 65536"/>
                <a:gd name="T7" fmla="*/ 0 60000 65536"/>
                <a:gd name="T8" fmla="*/ 0 60000 65536"/>
                <a:gd name="T9" fmla="*/ 0 w 1588"/>
                <a:gd name="T10" fmla="*/ 0 h 1916"/>
                <a:gd name="T11" fmla="*/ 1588 w 1588"/>
                <a:gd name="T12" fmla="*/ 1916 h 1916"/>
              </a:gdLst>
              <a:ahLst/>
              <a:cxnLst>
                <a:cxn ang="T6">
                  <a:pos x="T0" y="T1"/>
                </a:cxn>
                <a:cxn ang="T7">
                  <a:pos x="T2" y="T3"/>
                </a:cxn>
                <a:cxn ang="T8">
                  <a:pos x="T4" y="T5"/>
                </a:cxn>
              </a:cxnLst>
              <a:rect l="T9" t="T10" r="T11" b="T12"/>
              <a:pathLst>
                <a:path w="1588" h="1916">
                  <a:moveTo>
                    <a:pt x="0" y="1916"/>
                  </a:moveTo>
                  <a:lnTo>
                    <a:pt x="0" y="1916"/>
                  </a:lnTo>
                  <a:lnTo>
                    <a:pt x="0" y="0"/>
                  </a:lnTo>
                </a:path>
              </a:pathLst>
            </a:cu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53" name="Freeform 72"/>
            <p:cNvSpPr>
              <a:spLocks/>
            </p:cNvSpPr>
            <p:nvPr/>
          </p:nvSpPr>
          <p:spPr bwMode="auto">
            <a:xfrm>
              <a:off x="998538" y="3629025"/>
              <a:ext cx="58737" cy="1588"/>
            </a:xfrm>
            <a:custGeom>
              <a:avLst/>
              <a:gdLst>
                <a:gd name="T0" fmla="*/ 0 w 61"/>
                <a:gd name="T1" fmla="*/ 0 h 1588"/>
                <a:gd name="T2" fmla="*/ 0 w 61"/>
                <a:gd name="T3" fmla="*/ 0 h 1588"/>
                <a:gd name="T4" fmla="*/ 2147483647 w 61"/>
                <a:gd name="T5" fmla="*/ 0 h 1588"/>
                <a:gd name="T6" fmla="*/ 0 60000 65536"/>
                <a:gd name="T7" fmla="*/ 0 60000 65536"/>
                <a:gd name="T8" fmla="*/ 0 60000 65536"/>
                <a:gd name="T9" fmla="*/ 0 w 61"/>
                <a:gd name="T10" fmla="*/ 0 h 1588"/>
                <a:gd name="T11" fmla="*/ 61 w 61"/>
                <a:gd name="T12" fmla="*/ 1588 h 1588"/>
              </a:gdLst>
              <a:ahLst/>
              <a:cxnLst>
                <a:cxn ang="T6">
                  <a:pos x="T0" y="T1"/>
                </a:cxn>
                <a:cxn ang="T7">
                  <a:pos x="T2" y="T3"/>
                </a:cxn>
                <a:cxn ang="T8">
                  <a:pos x="T4" y="T5"/>
                </a:cxn>
              </a:cxnLst>
              <a:rect l="T9" t="T10" r="T11" b="T12"/>
              <a:pathLst>
                <a:path w="61" h="1588">
                  <a:moveTo>
                    <a:pt x="0" y="0"/>
                  </a:moveTo>
                  <a:lnTo>
                    <a:pt x="0" y="0"/>
                  </a:lnTo>
                  <a:lnTo>
                    <a:pt x="61" y="0"/>
                  </a:lnTo>
                </a:path>
              </a:pathLst>
            </a:custGeom>
            <a:noFill/>
            <a:ln w="317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54" name="Freeform 73"/>
            <p:cNvSpPr>
              <a:spLocks/>
            </p:cNvSpPr>
            <p:nvPr/>
          </p:nvSpPr>
          <p:spPr bwMode="auto">
            <a:xfrm>
              <a:off x="998538" y="3124200"/>
              <a:ext cx="58737" cy="1588"/>
            </a:xfrm>
            <a:custGeom>
              <a:avLst/>
              <a:gdLst>
                <a:gd name="T0" fmla="*/ 0 w 61"/>
                <a:gd name="T1" fmla="*/ 0 h 1588"/>
                <a:gd name="T2" fmla="*/ 0 w 61"/>
                <a:gd name="T3" fmla="*/ 0 h 1588"/>
                <a:gd name="T4" fmla="*/ 2147483647 w 61"/>
                <a:gd name="T5" fmla="*/ 0 h 1588"/>
                <a:gd name="T6" fmla="*/ 0 60000 65536"/>
                <a:gd name="T7" fmla="*/ 0 60000 65536"/>
                <a:gd name="T8" fmla="*/ 0 60000 65536"/>
                <a:gd name="T9" fmla="*/ 0 w 61"/>
                <a:gd name="T10" fmla="*/ 0 h 1588"/>
                <a:gd name="T11" fmla="*/ 61 w 61"/>
                <a:gd name="T12" fmla="*/ 1588 h 1588"/>
              </a:gdLst>
              <a:ahLst/>
              <a:cxnLst>
                <a:cxn ang="T6">
                  <a:pos x="T0" y="T1"/>
                </a:cxn>
                <a:cxn ang="T7">
                  <a:pos x="T2" y="T3"/>
                </a:cxn>
                <a:cxn ang="T8">
                  <a:pos x="T4" y="T5"/>
                </a:cxn>
              </a:cxnLst>
              <a:rect l="T9" t="T10" r="T11" b="T12"/>
              <a:pathLst>
                <a:path w="61" h="1588">
                  <a:moveTo>
                    <a:pt x="0" y="0"/>
                  </a:moveTo>
                  <a:lnTo>
                    <a:pt x="0" y="0"/>
                  </a:lnTo>
                  <a:lnTo>
                    <a:pt x="61" y="0"/>
                  </a:lnTo>
                </a:path>
              </a:pathLst>
            </a:custGeom>
            <a:noFill/>
            <a:ln w="317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55" name="Freeform 74"/>
            <p:cNvSpPr>
              <a:spLocks/>
            </p:cNvSpPr>
            <p:nvPr/>
          </p:nvSpPr>
          <p:spPr bwMode="auto">
            <a:xfrm>
              <a:off x="998538" y="2619375"/>
              <a:ext cx="58737" cy="0"/>
            </a:xfrm>
            <a:custGeom>
              <a:avLst/>
              <a:gdLst>
                <a:gd name="T0" fmla="*/ 0 w 61"/>
                <a:gd name="T1" fmla="*/ 0 h 1588"/>
                <a:gd name="T2" fmla="*/ 0 w 61"/>
                <a:gd name="T3" fmla="*/ 0 h 1588"/>
                <a:gd name="T4" fmla="*/ 2147483647 w 61"/>
                <a:gd name="T5" fmla="*/ 0 h 1588"/>
                <a:gd name="T6" fmla="*/ 0 60000 65536"/>
                <a:gd name="T7" fmla="*/ 0 60000 65536"/>
                <a:gd name="T8" fmla="*/ 0 60000 65536"/>
                <a:gd name="T9" fmla="*/ 0 w 61"/>
                <a:gd name="T10" fmla="*/ 0 h 1588"/>
                <a:gd name="T11" fmla="*/ 61 w 61"/>
                <a:gd name="T12" fmla="*/ 0 h 1588"/>
              </a:gdLst>
              <a:ahLst/>
              <a:cxnLst>
                <a:cxn ang="T6">
                  <a:pos x="T0" y="T1"/>
                </a:cxn>
                <a:cxn ang="T7">
                  <a:pos x="T2" y="T3"/>
                </a:cxn>
                <a:cxn ang="T8">
                  <a:pos x="T4" y="T5"/>
                </a:cxn>
              </a:cxnLst>
              <a:rect l="T9" t="T10" r="T11" b="T12"/>
              <a:pathLst>
                <a:path w="61" h="1588">
                  <a:moveTo>
                    <a:pt x="0" y="0"/>
                  </a:moveTo>
                  <a:lnTo>
                    <a:pt x="0" y="0"/>
                  </a:lnTo>
                  <a:lnTo>
                    <a:pt x="61" y="0"/>
                  </a:lnTo>
                </a:path>
              </a:pathLst>
            </a:custGeom>
            <a:noFill/>
            <a:ln w="317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56" name="Freeform 75"/>
            <p:cNvSpPr>
              <a:spLocks/>
            </p:cNvSpPr>
            <p:nvPr/>
          </p:nvSpPr>
          <p:spPr bwMode="auto">
            <a:xfrm>
              <a:off x="998538" y="2112963"/>
              <a:ext cx="58737" cy="1587"/>
            </a:xfrm>
            <a:custGeom>
              <a:avLst/>
              <a:gdLst>
                <a:gd name="T0" fmla="*/ 0 w 61"/>
                <a:gd name="T1" fmla="*/ 0 h 1588"/>
                <a:gd name="T2" fmla="*/ 0 w 61"/>
                <a:gd name="T3" fmla="*/ 0 h 1588"/>
                <a:gd name="T4" fmla="*/ 2147483647 w 61"/>
                <a:gd name="T5" fmla="*/ 0 h 1588"/>
                <a:gd name="T6" fmla="*/ 0 60000 65536"/>
                <a:gd name="T7" fmla="*/ 0 60000 65536"/>
                <a:gd name="T8" fmla="*/ 0 60000 65536"/>
                <a:gd name="T9" fmla="*/ 0 w 61"/>
                <a:gd name="T10" fmla="*/ 0 h 1588"/>
                <a:gd name="T11" fmla="*/ 61 w 61"/>
                <a:gd name="T12" fmla="*/ 1588 h 1588"/>
              </a:gdLst>
              <a:ahLst/>
              <a:cxnLst>
                <a:cxn ang="T6">
                  <a:pos x="T0" y="T1"/>
                </a:cxn>
                <a:cxn ang="T7">
                  <a:pos x="T2" y="T3"/>
                </a:cxn>
                <a:cxn ang="T8">
                  <a:pos x="T4" y="T5"/>
                </a:cxn>
              </a:cxnLst>
              <a:rect l="T9" t="T10" r="T11" b="T12"/>
              <a:pathLst>
                <a:path w="61" h="1588">
                  <a:moveTo>
                    <a:pt x="0" y="0"/>
                  </a:moveTo>
                  <a:lnTo>
                    <a:pt x="0" y="0"/>
                  </a:lnTo>
                  <a:lnTo>
                    <a:pt x="61" y="0"/>
                  </a:lnTo>
                </a:path>
              </a:pathLst>
            </a:custGeom>
            <a:noFill/>
            <a:ln w="317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5657" name="Rectangle 76"/>
            <p:cNvSpPr>
              <a:spLocks noChangeArrowheads="1"/>
            </p:cNvSpPr>
            <p:nvPr/>
          </p:nvSpPr>
          <p:spPr bwMode="auto">
            <a:xfrm>
              <a:off x="860425" y="4038600"/>
              <a:ext cx="857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cs typeface="Arial" pitchFamily="34" charset="0"/>
                </a:rPr>
                <a:t>0</a:t>
              </a:r>
              <a:endParaRPr lang="en-US" sz="1200" b="1">
                <a:solidFill>
                  <a:prstClr val="black"/>
                </a:solidFill>
                <a:cs typeface="Arial" pitchFamily="34" charset="0"/>
              </a:endParaRPr>
            </a:p>
          </p:txBody>
        </p:sp>
        <p:sp>
          <p:nvSpPr>
            <p:cNvPr id="25658" name="Rectangle 77"/>
            <p:cNvSpPr>
              <a:spLocks noChangeArrowheads="1"/>
            </p:cNvSpPr>
            <p:nvPr/>
          </p:nvSpPr>
          <p:spPr bwMode="auto">
            <a:xfrm>
              <a:off x="784225" y="3535363"/>
              <a:ext cx="171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cs typeface="Arial" pitchFamily="34" charset="0"/>
                </a:rPr>
                <a:t>20</a:t>
              </a:r>
              <a:endParaRPr lang="en-US" sz="1200" b="1">
                <a:solidFill>
                  <a:prstClr val="black"/>
                </a:solidFill>
                <a:cs typeface="Arial" pitchFamily="34" charset="0"/>
              </a:endParaRPr>
            </a:p>
          </p:txBody>
        </p:sp>
        <p:sp>
          <p:nvSpPr>
            <p:cNvPr id="25659" name="Rectangle 78"/>
            <p:cNvSpPr>
              <a:spLocks noChangeArrowheads="1"/>
            </p:cNvSpPr>
            <p:nvPr/>
          </p:nvSpPr>
          <p:spPr bwMode="auto">
            <a:xfrm>
              <a:off x="784225" y="3028950"/>
              <a:ext cx="171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cs typeface="Arial" pitchFamily="34" charset="0"/>
                </a:rPr>
                <a:t>40</a:t>
              </a:r>
              <a:endParaRPr lang="en-US" sz="1200" b="1">
                <a:solidFill>
                  <a:prstClr val="black"/>
                </a:solidFill>
                <a:cs typeface="Arial" pitchFamily="34" charset="0"/>
              </a:endParaRPr>
            </a:p>
          </p:txBody>
        </p:sp>
        <p:sp>
          <p:nvSpPr>
            <p:cNvPr id="25660" name="Rectangle 79"/>
            <p:cNvSpPr>
              <a:spLocks noChangeArrowheads="1"/>
            </p:cNvSpPr>
            <p:nvPr/>
          </p:nvSpPr>
          <p:spPr bwMode="auto">
            <a:xfrm>
              <a:off x="784225" y="2522538"/>
              <a:ext cx="1841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cs typeface="Arial" pitchFamily="34" charset="0"/>
                </a:rPr>
                <a:t>60</a:t>
              </a:r>
              <a:endParaRPr lang="en-US" sz="1200" b="1">
                <a:solidFill>
                  <a:prstClr val="black"/>
                </a:solidFill>
                <a:cs typeface="Arial" pitchFamily="34" charset="0"/>
              </a:endParaRPr>
            </a:p>
          </p:txBody>
        </p:sp>
        <p:sp>
          <p:nvSpPr>
            <p:cNvPr id="25661" name="Rectangle 80"/>
            <p:cNvSpPr>
              <a:spLocks noChangeArrowheads="1"/>
            </p:cNvSpPr>
            <p:nvPr/>
          </p:nvSpPr>
          <p:spPr bwMode="auto">
            <a:xfrm>
              <a:off x="784225" y="2017713"/>
              <a:ext cx="171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cs typeface="Arial" pitchFamily="34" charset="0"/>
                </a:rPr>
                <a:t>80</a:t>
              </a:r>
              <a:endParaRPr lang="en-US" sz="1200" b="1">
                <a:solidFill>
                  <a:prstClr val="black"/>
                </a:solidFill>
                <a:cs typeface="Arial" pitchFamily="34" charset="0"/>
              </a:endParaRPr>
            </a:p>
          </p:txBody>
        </p:sp>
        <p:sp>
          <p:nvSpPr>
            <p:cNvPr id="25662" name="Rectangle 101"/>
            <p:cNvSpPr>
              <a:spLocks noChangeArrowheads="1"/>
            </p:cNvSpPr>
            <p:nvPr/>
          </p:nvSpPr>
          <p:spPr bwMode="auto">
            <a:xfrm flipH="1">
              <a:off x="2297113" y="3321050"/>
              <a:ext cx="155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200" b="1">
                  <a:solidFill>
                    <a:srgbClr val="000000"/>
                  </a:solidFill>
                  <a:cs typeface="Arial" pitchFamily="34" charset="0"/>
                </a:rPr>
                <a:t>*</a:t>
              </a:r>
              <a:endParaRPr lang="en-US" sz="1200" b="1">
                <a:solidFill>
                  <a:prstClr val="black"/>
                </a:solidFill>
                <a:cs typeface="Arial" pitchFamily="34" charset="0"/>
              </a:endParaRPr>
            </a:p>
          </p:txBody>
        </p:sp>
        <p:sp>
          <p:nvSpPr>
            <p:cNvPr id="25663" name="TextBox 152"/>
            <p:cNvSpPr txBox="1">
              <a:spLocks noChangeArrowheads="1"/>
            </p:cNvSpPr>
            <p:nvPr/>
          </p:nvSpPr>
          <p:spPr bwMode="auto">
            <a:xfrm rot="-5400000">
              <a:off x="-644525" y="2917825"/>
              <a:ext cx="2149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400" b="1">
                  <a:solidFill>
                    <a:prstClr val="black"/>
                  </a:solidFill>
                  <a:latin typeface="Arial" pitchFamily="34" charset="0"/>
                  <a:cs typeface="Arial" pitchFamily="34" charset="0"/>
                </a:rPr>
                <a:t>% of Total </a:t>
              </a:r>
              <a:r>
                <a:rPr lang="en-US" sz="1400" b="1" baseline="30000">
                  <a:solidFill>
                    <a:prstClr val="black"/>
                  </a:solidFill>
                  <a:latin typeface="Arial" pitchFamily="34" charset="0"/>
                  <a:cs typeface="Arial" pitchFamily="34" charset="0"/>
                </a:rPr>
                <a:t>51</a:t>
              </a:r>
              <a:r>
                <a:rPr lang="en-US" sz="1400" b="1">
                  <a:solidFill>
                    <a:prstClr val="black"/>
                  </a:solidFill>
                  <a:latin typeface="Arial" pitchFamily="34" charset="0"/>
                  <a:cs typeface="Arial" pitchFamily="34" charset="0"/>
                </a:rPr>
                <a:t>Cr in Small</a:t>
              </a:r>
            </a:p>
            <a:p>
              <a:pPr algn="ctr" eaLnBrk="1" hangingPunct="1"/>
              <a:r>
                <a:rPr lang="en-US" sz="1400" b="1">
                  <a:solidFill>
                    <a:prstClr val="black"/>
                  </a:solidFill>
                  <a:latin typeface="Arial" pitchFamily="34" charset="0"/>
                  <a:cs typeface="Arial" pitchFamily="34" charset="0"/>
                </a:rPr>
                <a:t> Intestine (± SEM) </a:t>
              </a:r>
            </a:p>
          </p:txBody>
        </p:sp>
      </p:grpSp>
      <p:sp>
        <p:nvSpPr>
          <p:cNvPr id="62" name="TextBox 61"/>
          <p:cNvSpPr txBox="1"/>
          <p:nvPr/>
        </p:nvSpPr>
        <p:spPr>
          <a:xfrm>
            <a:off x="215107" y="1010756"/>
            <a:ext cx="8713786" cy="584776"/>
          </a:xfrm>
          <a:prstGeom prst="rect">
            <a:avLst/>
          </a:prstGeom>
          <a:noFill/>
          <a:effectLst>
            <a:glow rad="152400">
              <a:schemeClr val="tx1">
                <a:alpha val="75000"/>
              </a:schemeClr>
            </a:glow>
          </a:effectLst>
        </p:spPr>
        <p:txBody>
          <a:bodyPr>
            <a:spAutoFit/>
          </a:bodyPr>
          <a:lstStyle>
            <a:lvl1pPr eaLnBrk="0" hangingPunct="0">
              <a:defRPr sz="2400">
                <a:solidFill>
                  <a:schemeClr val="tx1"/>
                </a:solidFill>
                <a:latin typeface="Calibri" pitchFamily="1" charset="0"/>
                <a:ea typeface="MS PGothic" pitchFamily="34" charset="-128"/>
              </a:defRPr>
            </a:lvl1pPr>
            <a:lvl2pPr marL="37931725" indent="-37474525" eaLnBrk="0" hangingPunct="0">
              <a:defRPr sz="2400">
                <a:solidFill>
                  <a:schemeClr val="tx1"/>
                </a:solidFill>
                <a:latin typeface="Calibri" pitchFamily="1" charset="0"/>
                <a:ea typeface="MS PGothic" pitchFamily="34" charset="-128"/>
              </a:defRPr>
            </a:lvl2pPr>
            <a:lvl3pPr eaLnBrk="0" hangingPunct="0">
              <a:defRPr sz="2400">
                <a:solidFill>
                  <a:schemeClr val="tx1"/>
                </a:solidFill>
                <a:latin typeface="Calibri" pitchFamily="1" charset="0"/>
                <a:ea typeface="MS PGothic" pitchFamily="34" charset="-128"/>
              </a:defRPr>
            </a:lvl3pPr>
            <a:lvl4pPr eaLnBrk="0" hangingPunct="0">
              <a:defRPr sz="2400">
                <a:solidFill>
                  <a:schemeClr val="tx1"/>
                </a:solidFill>
                <a:latin typeface="Calibri" pitchFamily="1" charset="0"/>
                <a:ea typeface="MS PGothic" pitchFamily="34" charset="-128"/>
              </a:defRPr>
            </a:lvl4pPr>
            <a:lvl5pPr eaLnBrk="0" hangingPunct="0">
              <a:defRPr sz="2400">
                <a:solidFill>
                  <a:schemeClr val="tx1"/>
                </a:solidFill>
                <a:latin typeface="Calibri" pitchFamily="1" charset="0"/>
                <a:ea typeface="MS PGothic" pitchFamily="34" charset="-128"/>
              </a:defRPr>
            </a:lvl5pPr>
            <a:lvl6pPr marL="457200" eaLnBrk="0" fontAlgn="base" hangingPunct="0">
              <a:spcBef>
                <a:spcPct val="0"/>
              </a:spcBef>
              <a:spcAft>
                <a:spcPct val="0"/>
              </a:spcAft>
              <a:defRPr sz="2400">
                <a:solidFill>
                  <a:schemeClr val="tx1"/>
                </a:solidFill>
                <a:latin typeface="Calibri" pitchFamily="1" charset="0"/>
                <a:ea typeface="MS PGothic" pitchFamily="34" charset="-128"/>
              </a:defRPr>
            </a:lvl6pPr>
            <a:lvl7pPr marL="914400" eaLnBrk="0" fontAlgn="base" hangingPunct="0">
              <a:spcBef>
                <a:spcPct val="0"/>
              </a:spcBef>
              <a:spcAft>
                <a:spcPct val="0"/>
              </a:spcAft>
              <a:defRPr sz="2400">
                <a:solidFill>
                  <a:schemeClr val="tx1"/>
                </a:solidFill>
                <a:latin typeface="Calibri" pitchFamily="1" charset="0"/>
                <a:ea typeface="MS PGothic" pitchFamily="34" charset="-128"/>
              </a:defRPr>
            </a:lvl7pPr>
            <a:lvl8pPr marL="1371600" eaLnBrk="0" fontAlgn="base" hangingPunct="0">
              <a:spcBef>
                <a:spcPct val="0"/>
              </a:spcBef>
              <a:spcAft>
                <a:spcPct val="0"/>
              </a:spcAft>
              <a:defRPr sz="2400">
                <a:solidFill>
                  <a:schemeClr val="tx1"/>
                </a:solidFill>
                <a:latin typeface="Calibri" pitchFamily="1" charset="0"/>
                <a:ea typeface="MS PGothic" pitchFamily="34" charset="-128"/>
              </a:defRPr>
            </a:lvl8pPr>
            <a:lvl9pPr marL="1828800" eaLnBrk="0" fontAlgn="base" hangingPunct="0">
              <a:spcBef>
                <a:spcPct val="0"/>
              </a:spcBef>
              <a:spcAft>
                <a:spcPct val="0"/>
              </a:spcAft>
              <a:defRPr sz="2400">
                <a:solidFill>
                  <a:schemeClr val="tx1"/>
                </a:solidFill>
                <a:latin typeface="Calibri" pitchFamily="1" charset="0"/>
                <a:ea typeface="MS PGothic" pitchFamily="34" charset="-128"/>
              </a:defRPr>
            </a:lvl9pPr>
          </a:lstStyle>
          <a:p>
            <a:pPr algn="ctr" eaLnBrk="1" hangingPunct="1">
              <a:defRPr/>
            </a:pPr>
            <a:r>
              <a:rPr lang="en-US" sz="3200" b="1" dirty="0">
                <a:solidFill>
                  <a:srgbClr val="00FF34"/>
                </a:solidFill>
                <a:effectLst>
                  <a:outerShdw blurRad="38100" dist="38100" dir="2700000" algn="tl">
                    <a:srgbClr val="000000">
                      <a:alpha val="43137"/>
                    </a:srgbClr>
                  </a:outerShdw>
                </a:effectLst>
                <a:latin typeface="Arial Black" pitchFamily="37" charset="0"/>
              </a:rPr>
              <a:t>TY027 DOES NOT ALTER GI TRANSIT</a:t>
            </a:r>
            <a:endParaRPr lang="en-US" sz="3200" b="1" baseline="-25000" dirty="0">
              <a:solidFill>
                <a:srgbClr val="00FF34"/>
              </a:solidFill>
              <a:effectLst>
                <a:outerShdw blurRad="38100" dist="38100" dir="2700000" algn="tl">
                  <a:srgbClr val="000000">
                    <a:alpha val="43137"/>
                  </a:srgbClr>
                </a:outerShdw>
              </a:effectLst>
              <a:latin typeface="Arial Black" pitchFamily="37" charset="0"/>
            </a:endParaRPr>
          </a:p>
        </p:txBody>
      </p:sp>
    </p:spTree>
    <p:extLst>
      <p:ext uri="{BB962C8B-B14F-4D97-AF65-F5344CB8AC3E}">
        <p14:creationId xmlns:p14="http://schemas.microsoft.com/office/powerpoint/2010/main" val="2077413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OTHER MODALITIES AVAILABLE WITH NO OR GREATLY REDUCED TOXICITIES</a:t>
            </a:r>
          </a:p>
        </p:txBody>
      </p:sp>
      <p:sp>
        <p:nvSpPr>
          <p:cNvPr id="3" name="Content Placeholder 2"/>
          <p:cNvSpPr>
            <a:spLocks noGrp="1"/>
          </p:cNvSpPr>
          <p:nvPr>
            <p:ph idx="1"/>
          </p:nvPr>
        </p:nvSpPr>
        <p:spPr>
          <a:xfrm>
            <a:off x="457200" y="1676400"/>
            <a:ext cx="8229600" cy="4449763"/>
          </a:xfrm>
        </p:spPr>
        <p:txBody>
          <a:bodyPr/>
          <a:lstStyle/>
          <a:p>
            <a:r>
              <a:rPr lang="en-US" dirty="0"/>
              <a:t>I.  Mu/Delta Agonist Ligands Of Three Different Structural Types. No Toxicities </a:t>
            </a:r>
          </a:p>
          <a:p>
            <a:endParaRPr lang="en-US" dirty="0"/>
          </a:p>
          <a:p>
            <a:r>
              <a:rPr lang="en-US" dirty="0"/>
              <a:t>II.  Mu Selective Agonists, Kappa Antagonist Bivalent Ligand</a:t>
            </a:r>
          </a:p>
          <a:p>
            <a:endParaRPr lang="en-US" dirty="0"/>
          </a:p>
          <a:p>
            <a:r>
              <a:rPr lang="en-US" dirty="0"/>
              <a:t>III.  Mu/Delta Agonists, Melanocortin-1 Receptor Agonists</a:t>
            </a:r>
          </a:p>
        </p:txBody>
      </p:sp>
    </p:spTree>
    <p:extLst>
      <p:ext uri="{BB962C8B-B14F-4D97-AF65-F5344CB8AC3E}">
        <p14:creationId xmlns:p14="http://schemas.microsoft.com/office/powerpoint/2010/main" val="356386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7821" y="2360599"/>
            <a:ext cx="6858000" cy="1241822"/>
          </a:xfrm>
        </p:spPr>
        <p:txBody>
          <a:bodyPr>
            <a:normAutofit/>
          </a:bodyPr>
          <a:lstStyle/>
          <a:p>
            <a:r>
              <a:rPr lang="en-US" sz="3600" b="1" dirty="0" err="1">
                <a:solidFill>
                  <a:srgbClr val="FF0000"/>
                </a:solidFill>
                <a:effectLst>
                  <a:outerShdw blurRad="38100" dist="38100" dir="2700000" algn="tl">
                    <a:srgbClr val="000000">
                      <a:alpha val="43137"/>
                    </a:srgbClr>
                  </a:outerShdw>
                </a:effectLst>
              </a:rPr>
              <a:t>Melanocortin</a:t>
            </a:r>
            <a:r>
              <a:rPr lang="en-US" sz="3600" b="1" dirty="0">
                <a:solidFill>
                  <a:srgbClr val="FF0000"/>
                </a:solidFill>
                <a:effectLst>
                  <a:outerShdw blurRad="38100" dist="38100" dir="2700000" algn="tl">
                    <a:srgbClr val="000000">
                      <a:alpha val="43137"/>
                    </a:srgbClr>
                  </a:outerShdw>
                </a:effectLst>
              </a:rPr>
              <a:t> Ligands for Health and Diseases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7377" y="4419600"/>
            <a:ext cx="4305300" cy="1581150"/>
          </a:xfrm>
          <a:prstGeom prst="rect">
            <a:avLst/>
          </a:prstGeom>
        </p:spPr>
      </p:pic>
    </p:spTree>
    <p:extLst>
      <p:ext uri="{BB962C8B-B14F-4D97-AF65-F5344CB8AC3E}">
        <p14:creationId xmlns:p14="http://schemas.microsoft.com/office/powerpoint/2010/main" val="379597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412" y="896878"/>
            <a:ext cx="5557362" cy="532399"/>
          </a:xfrm>
        </p:spPr>
        <p:txBody>
          <a:bodyPr>
            <a:normAutofit fontScale="90000"/>
          </a:bodyPr>
          <a:lstStyle/>
          <a:p>
            <a:pPr>
              <a:lnSpc>
                <a:spcPct val="120000"/>
              </a:lnSpc>
              <a:spcBef>
                <a:spcPts val="300"/>
              </a:spcBef>
            </a:pPr>
            <a:r>
              <a:rPr lang="en-US" sz="2700" b="1" dirty="0">
                <a:solidFill>
                  <a:srgbClr val="FF0000"/>
                </a:solidFill>
                <a:effectLst>
                  <a:outerShdw blurRad="38100" dist="38100" dir="2700000" algn="tl">
                    <a:srgbClr val="000000">
                      <a:alpha val="43137"/>
                    </a:srgbClr>
                  </a:outerShdw>
                </a:effectLst>
              </a:rPr>
              <a:t>About MCR Therapeutics</a:t>
            </a:r>
          </a:p>
        </p:txBody>
      </p:sp>
      <p:sp>
        <p:nvSpPr>
          <p:cNvPr id="4" name="Date Placeholder 3"/>
          <p:cNvSpPr>
            <a:spLocks noGrp="1"/>
          </p:cNvSpPr>
          <p:nvPr>
            <p:ph type="dt" sz="half" idx="10"/>
          </p:nvPr>
        </p:nvSpPr>
        <p:spPr/>
        <p:txBody>
          <a:bodyPr/>
          <a:lstStyle/>
          <a:p>
            <a:pPr defTabSz="685800"/>
            <a:fld id="{34C9C0F6-FA1B-4262-8AB2-486ECCB9F986}" type="datetime1">
              <a:rPr lang="en-US">
                <a:solidFill>
                  <a:prstClr val="black">
                    <a:tint val="75000"/>
                  </a:prstClr>
                </a:solidFill>
                <a:latin typeface="Calibri" panose="020F0502020204030204"/>
              </a:rPr>
              <a:pPr defTabSz="685800"/>
              <a:t>11/1/2018</a:t>
            </a:fld>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a:fld id="{025002B8-BB7E-4863-9B48-54BBE7D19017}" type="slidenum">
              <a:rPr lang="en-US">
                <a:solidFill>
                  <a:prstClr val="black">
                    <a:tint val="75000"/>
                  </a:prstClr>
                </a:solidFill>
                <a:latin typeface="Calibri" panose="020F0502020204030204"/>
              </a:rPr>
              <a:pPr defTabSz="685800"/>
              <a:t>19</a:t>
            </a:fld>
            <a:endParaRPr lang="en-US" dirty="0">
              <a:solidFill>
                <a:prstClr val="black">
                  <a:tint val="75000"/>
                </a:prstClr>
              </a:solidFill>
              <a:latin typeface="Calibri" panose="020F0502020204030204"/>
            </a:endParaRPr>
          </a:p>
        </p:txBody>
      </p:sp>
      <p:sp>
        <p:nvSpPr>
          <p:cNvPr id="10" name="Content Placeholder 2"/>
          <p:cNvSpPr txBox="1">
            <a:spLocks/>
          </p:cNvSpPr>
          <p:nvPr/>
        </p:nvSpPr>
        <p:spPr>
          <a:xfrm>
            <a:off x="1861348" y="3701648"/>
            <a:ext cx="1619102" cy="260448"/>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defTabSz="342900">
              <a:spcBef>
                <a:spcPts val="300"/>
              </a:spcBef>
              <a:buClr>
                <a:srgbClr val="5B9BD5"/>
              </a:buClr>
              <a:buNone/>
            </a:pPr>
            <a:r>
              <a:rPr lang="en-US" sz="1050" b="1" dirty="0">
                <a:solidFill>
                  <a:prstClr val="white"/>
                </a:solidFill>
                <a:latin typeface="Calibri" panose="020F0502020204030204"/>
              </a:rPr>
              <a:t>Pierre Rivière, Ph.D.</a:t>
            </a:r>
          </a:p>
        </p:txBody>
      </p:sp>
      <p:sp>
        <p:nvSpPr>
          <p:cNvPr id="12" name="Content Placeholder 2"/>
          <p:cNvSpPr txBox="1">
            <a:spLocks/>
          </p:cNvSpPr>
          <p:nvPr/>
        </p:nvSpPr>
        <p:spPr>
          <a:xfrm>
            <a:off x="4767153" y="3701649"/>
            <a:ext cx="1583267" cy="248035"/>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defTabSz="342900">
              <a:spcBef>
                <a:spcPts val="300"/>
              </a:spcBef>
              <a:buClr>
                <a:srgbClr val="5B9BD5"/>
              </a:buClr>
              <a:buSzPct val="100000"/>
              <a:buNone/>
            </a:pPr>
            <a:r>
              <a:rPr lang="en-US" sz="1050" b="1" dirty="0">
                <a:solidFill>
                  <a:prstClr val="white"/>
                </a:solidFill>
                <a:latin typeface="Calibri" panose="020F0502020204030204"/>
              </a:rPr>
              <a:t>Tomi Sawyer, Ph.D.</a:t>
            </a:r>
          </a:p>
        </p:txBody>
      </p:sp>
      <p:sp>
        <p:nvSpPr>
          <p:cNvPr id="13" name="TextBox 12"/>
          <p:cNvSpPr txBox="1"/>
          <p:nvPr/>
        </p:nvSpPr>
        <p:spPr>
          <a:xfrm>
            <a:off x="3480449" y="3726345"/>
            <a:ext cx="5068860" cy="2516073"/>
          </a:xfrm>
          <a:prstGeom prst="rect">
            <a:avLst/>
          </a:prstGeom>
          <a:noFill/>
        </p:spPr>
        <p:txBody>
          <a:bodyPr wrap="square" rtlCol="0">
            <a:spAutoFit/>
          </a:bodyPr>
          <a:lstStyle/>
          <a:p>
            <a:pPr defTabSz="685800">
              <a:buClr>
                <a:srgbClr val="C00000"/>
              </a:buClr>
            </a:pPr>
            <a:r>
              <a:rPr lang="en-US" sz="1350" dirty="0">
                <a:solidFill>
                  <a:srgbClr val="00B050"/>
                </a:solidFill>
                <a:effectLst>
                  <a:outerShdw blurRad="38100" dist="38100" dir="2700000" algn="tl">
                    <a:srgbClr val="000000">
                      <a:alpha val="43137"/>
                    </a:srgbClr>
                  </a:outerShdw>
                </a:effectLst>
                <a:latin typeface="Calibri" panose="020F0502020204030204"/>
              </a:rPr>
              <a:t>Founder Dr. </a:t>
            </a:r>
            <a:r>
              <a:rPr lang="en-US" sz="1350" dirty="0" err="1">
                <a:solidFill>
                  <a:srgbClr val="00B050"/>
                </a:solidFill>
                <a:effectLst>
                  <a:outerShdw blurRad="38100" dist="38100" dir="2700000" algn="tl">
                    <a:srgbClr val="000000">
                      <a:alpha val="43137"/>
                    </a:srgbClr>
                  </a:outerShdw>
                </a:effectLst>
                <a:latin typeface="Calibri" panose="020F0502020204030204"/>
              </a:rPr>
              <a:t>Minying</a:t>
            </a:r>
            <a:r>
              <a:rPr lang="en-US" sz="1350" dirty="0">
                <a:solidFill>
                  <a:srgbClr val="00B050"/>
                </a:solidFill>
                <a:effectLst>
                  <a:outerShdw blurRad="38100" dist="38100" dir="2700000" algn="tl">
                    <a:srgbClr val="000000">
                      <a:alpha val="43137"/>
                    </a:srgbClr>
                  </a:outerShdw>
                </a:effectLst>
                <a:latin typeface="Calibri" panose="020F0502020204030204"/>
              </a:rPr>
              <a:t> </a:t>
            </a:r>
            <a:r>
              <a:rPr lang="en-US" sz="1350" dirty="0" err="1">
                <a:solidFill>
                  <a:srgbClr val="00B050"/>
                </a:solidFill>
                <a:effectLst>
                  <a:outerShdw blurRad="38100" dist="38100" dir="2700000" algn="tl">
                    <a:srgbClr val="000000">
                      <a:alpha val="43137"/>
                    </a:srgbClr>
                  </a:outerShdw>
                </a:effectLst>
                <a:latin typeface="Calibri" panose="020F0502020204030204"/>
              </a:rPr>
              <a:t>Cai</a:t>
            </a:r>
            <a:endParaRPr lang="en-US" sz="1350" dirty="0">
              <a:solidFill>
                <a:srgbClr val="00B050"/>
              </a:solidFill>
              <a:effectLst>
                <a:outerShdw blurRad="38100" dist="38100" dir="2700000" algn="tl">
                  <a:srgbClr val="000000">
                    <a:alpha val="43137"/>
                  </a:srgbClr>
                </a:outerShdw>
              </a:effectLst>
              <a:latin typeface="Calibri" panose="020F0502020204030204"/>
            </a:endParaRPr>
          </a:p>
          <a:p>
            <a:pPr marL="167879" indent="-167879" defTabSz="685800">
              <a:buClr>
                <a:srgbClr val="C00000"/>
              </a:buClr>
              <a:buFont typeface="Arial" panose="020B0604020202020204" pitchFamily="34" charset="0"/>
              <a:buChar char="•"/>
            </a:pPr>
            <a:r>
              <a:rPr lang="en-US" sz="1200" dirty="0">
                <a:solidFill>
                  <a:srgbClr val="C00000"/>
                </a:solidFill>
                <a:effectLst>
                  <a:outerShdw blurRad="38100" dist="38100" dir="2700000" algn="tl">
                    <a:srgbClr val="000000">
                      <a:alpha val="43137"/>
                    </a:srgbClr>
                  </a:outerShdw>
                </a:effectLst>
                <a:latin typeface="Calibri" panose="020F0502020204030204"/>
              </a:rPr>
              <a:t>Research Professor Chemistry &amp; Biochemistry, BIO5 </a:t>
            </a: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Member of Arizona Cancer Center, University of Arizona</a:t>
            </a: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World Leaders of peptide drug design and discovery</a:t>
            </a: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27 years peptide drug design and discovery and </a:t>
            </a: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Over one hundred publications and numerous patents</a:t>
            </a:r>
          </a:p>
          <a:p>
            <a:pPr defTabSz="685800">
              <a:buClr>
                <a:srgbClr val="C00000"/>
              </a:buClr>
            </a:pPr>
            <a:endParaRPr lang="en-US" sz="1200" dirty="0">
              <a:solidFill>
                <a:srgbClr val="C00000"/>
              </a:solidFill>
              <a:effectLst>
                <a:outerShdw blurRad="38100" dist="38100" dir="2700000" algn="tl">
                  <a:srgbClr val="000000">
                    <a:alpha val="43137"/>
                  </a:srgbClr>
                </a:outerShdw>
              </a:effectLst>
              <a:latin typeface="Calibri" panose="020F0502020204030204"/>
            </a:endParaRP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Collaborators</a:t>
            </a: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Merck</a:t>
            </a:r>
          </a:p>
          <a:p>
            <a:pPr marL="214313" indent="-214313" defTabSz="685800">
              <a:buClr>
                <a:srgbClr val="C00000"/>
              </a:buClr>
              <a:buFont typeface="Arial" panose="020B0604020202020204" pitchFamily="34" charset="0"/>
              <a:buChar char="•"/>
            </a:pPr>
            <a:r>
              <a:rPr lang="en-US" sz="1200" dirty="0">
                <a:solidFill>
                  <a:srgbClr val="C00000"/>
                </a:solidFill>
                <a:effectLst>
                  <a:outerShdw blurRad="38100" dist="38100" dir="2700000" algn="tl">
                    <a:srgbClr val="000000">
                      <a:alpha val="43137"/>
                    </a:srgbClr>
                  </a:outerShdw>
                </a:effectLst>
                <a:latin typeface="Calibri" panose="020F0502020204030204"/>
              </a:rPr>
              <a:t> Worldwide Professors</a:t>
            </a:r>
            <a:endParaRPr lang="en-US" sz="1200" dirty="0">
              <a:solidFill>
                <a:srgbClr val="C00000"/>
              </a:solidFill>
              <a:effectLst>
                <a:outerShdw blurRad="38100" dist="38100" dir="2700000" algn="tl">
                  <a:srgbClr val="000000">
                    <a:alpha val="43137"/>
                  </a:srgbClr>
                </a:outerShdw>
              </a:effectLst>
              <a:latin typeface="Arial" panose="020B0604020202020204" pitchFamily="34" charset="0"/>
            </a:endParaRPr>
          </a:p>
          <a:p>
            <a:pPr defTabSz="685800">
              <a:buClr>
                <a:srgbClr val="C00000"/>
              </a:buClr>
            </a:pPr>
            <a:endParaRPr lang="en-US" sz="1200" dirty="0">
              <a:solidFill>
                <a:srgbClr val="FF0000"/>
              </a:solidFill>
              <a:latin typeface="Calibri" panose="020F0502020204030204"/>
            </a:endParaRPr>
          </a:p>
          <a:p>
            <a:pPr defTabSz="685800">
              <a:buClr>
                <a:srgbClr val="C00000"/>
              </a:buClr>
            </a:pPr>
            <a:endParaRPr lang="en-US" sz="1200" dirty="0">
              <a:solidFill>
                <a:prstClr val="black"/>
              </a:solidFill>
              <a:latin typeface="Calibri" panose="020F0502020204030204"/>
            </a:endParaRPr>
          </a:p>
          <a:p>
            <a:pPr defTabSz="685800">
              <a:buClr>
                <a:srgbClr val="C00000"/>
              </a:buClr>
            </a:pPr>
            <a:endParaRPr lang="en-US" sz="1200" dirty="0">
              <a:solidFill>
                <a:prstClr val="black"/>
              </a:solidFill>
              <a:latin typeface="Calibri" panose="020F0502020204030204"/>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26" y="3776227"/>
            <a:ext cx="1589125" cy="1835621"/>
          </a:xfrm>
          <a:prstGeom prst="rect">
            <a:avLst/>
          </a:prstGeom>
        </p:spPr>
      </p:pic>
      <p:sp>
        <p:nvSpPr>
          <p:cNvPr id="7" name="AutoShape 2" descr="Image result for Victor J. Hruby, Pictures"/>
          <p:cNvSpPr>
            <a:spLocks noChangeAspect="1" noChangeArrowheads="1"/>
          </p:cNvSpPr>
          <p:nvPr/>
        </p:nvSpPr>
        <p:spPr bwMode="auto">
          <a:xfrm>
            <a:off x="-23813"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412" y="1754739"/>
            <a:ext cx="1433871" cy="2021489"/>
          </a:xfrm>
          <a:prstGeom prst="rect">
            <a:avLst/>
          </a:prstGeom>
        </p:spPr>
      </p:pic>
      <p:sp>
        <p:nvSpPr>
          <p:cNvPr id="15" name="TextBox 14"/>
          <p:cNvSpPr txBox="1"/>
          <p:nvPr/>
        </p:nvSpPr>
        <p:spPr>
          <a:xfrm>
            <a:off x="3450473" y="1574581"/>
            <a:ext cx="5312527" cy="2516073"/>
          </a:xfrm>
          <a:prstGeom prst="rect">
            <a:avLst/>
          </a:prstGeom>
          <a:noFill/>
        </p:spPr>
        <p:txBody>
          <a:bodyPr wrap="square" rtlCol="0">
            <a:spAutoFit/>
          </a:bodyPr>
          <a:lstStyle/>
          <a:p>
            <a:pPr defTabSz="685800">
              <a:buClr>
                <a:srgbClr val="C00000"/>
              </a:buClr>
            </a:pPr>
            <a:r>
              <a:rPr lang="en-US" altLang="zh-CN" sz="1350" dirty="0">
                <a:solidFill>
                  <a:srgbClr val="00B050"/>
                </a:solidFill>
                <a:effectLst>
                  <a:outerShdw blurRad="38100" dist="38100" dir="2700000" algn="tl">
                    <a:srgbClr val="000000">
                      <a:alpha val="43137"/>
                    </a:srgbClr>
                  </a:outerShdw>
                </a:effectLst>
                <a:latin typeface="Calibri" panose="020F0502020204030204"/>
              </a:rPr>
              <a:t>Founder Dr. Victor J. Hruby</a:t>
            </a:r>
          </a:p>
          <a:p>
            <a:pPr marL="167879" indent="-167879" defTabSz="685800">
              <a:buClr>
                <a:srgbClr val="C00000"/>
              </a:buClr>
              <a:buFont typeface="Arial" panose="020B0604020202020204" pitchFamily="34" charset="0"/>
              <a:buChar char="•"/>
            </a:pPr>
            <a:r>
              <a:rPr lang="en-US" sz="1200" dirty="0">
                <a:solidFill>
                  <a:srgbClr val="C00000"/>
                </a:solidFill>
                <a:effectLst>
                  <a:outerShdw blurRad="38100" dist="38100" dir="2700000" algn="tl">
                    <a:srgbClr val="000000">
                      <a:alpha val="43137"/>
                    </a:srgbClr>
                  </a:outerShdw>
                </a:effectLst>
                <a:latin typeface="Calibri" panose="020F0502020204030204"/>
              </a:rPr>
              <a:t>Regents Professor of  Chemistry &amp; Biochemistry   </a:t>
            </a:r>
          </a:p>
          <a:p>
            <a:pPr marL="167879" indent="-167879" defTabSz="685800">
              <a:buClr>
                <a:srgbClr val="C00000"/>
              </a:buClr>
              <a:buFont typeface="Arial" panose="020B0604020202020204" pitchFamily="34" charset="0"/>
              <a:buChar char="•"/>
            </a:pPr>
            <a:r>
              <a:rPr lang="en-US" sz="1200" dirty="0">
                <a:solidFill>
                  <a:srgbClr val="C00000"/>
                </a:solidFill>
                <a:effectLst>
                  <a:outerShdw blurRad="38100" dist="38100" dir="2700000" algn="tl">
                    <a:srgbClr val="000000">
                      <a:alpha val="43137"/>
                    </a:srgbClr>
                  </a:outerShdw>
                </a:effectLst>
                <a:latin typeface="Calibri" panose="020F0502020204030204"/>
              </a:rPr>
              <a:t>Professor of Pharmacology, Neurosciences,  Bio5</a:t>
            </a: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Member of Arizona Cancer Center, University of Arizona </a:t>
            </a: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World Leaders of peptide drug design and discovery.</a:t>
            </a: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Over a thousand publications and numerous patents</a:t>
            </a: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Founder of </a:t>
            </a:r>
            <a:r>
              <a:rPr lang="en-US" sz="1200" dirty="0" err="1">
                <a:solidFill>
                  <a:srgbClr val="C00000"/>
                </a:solidFill>
                <a:effectLst>
                  <a:outerShdw blurRad="38100" dist="38100" dir="2700000" algn="tl">
                    <a:srgbClr val="000000">
                      <a:alpha val="43137"/>
                    </a:srgbClr>
                  </a:outerShdw>
                </a:effectLst>
                <a:latin typeface="Calibri" panose="020F0502020204030204"/>
              </a:rPr>
              <a:t>Selectides</a:t>
            </a:r>
            <a:r>
              <a:rPr lang="en-US" sz="1200" dirty="0">
                <a:solidFill>
                  <a:srgbClr val="C00000"/>
                </a:solidFill>
                <a:effectLst>
                  <a:outerShdw blurRad="38100" dist="38100" dir="2700000" algn="tl">
                    <a:srgbClr val="000000">
                      <a:alpha val="43137"/>
                    </a:srgbClr>
                  </a:outerShdw>
                </a:effectLst>
                <a:latin typeface="Calibri" panose="020F0502020204030204"/>
              </a:rPr>
              <a:t> (Sanofi in Tucson)  and many other start-ups</a:t>
            </a:r>
          </a:p>
          <a:p>
            <a:pPr defTabSz="685800">
              <a:buClr>
                <a:srgbClr val="C00000"/>
              </a:buClr>
            </a:pPr>
            <a:endParaRPr lang="en-US" sz="1200" dirty="0">
              <a:solidFill>
                <a:srgbClr val="C00000"/>
              </a:solidFill>
              <a:effectLst>
                <a:outerShdw blurRad="38100" dist="38100" dir="2700000" algn="tl">
                  <a:srgbClr val="000000">
                    <a:alpha val="43137"/>
                  </a:srgbClr>
                </a:outerShdw>
              </a:effectLst>
              <a:latin typeface="Calibri" panose="020F0502020204030204"/>
            </a:endParaRP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Collaborators</a:t>
            </a:r>
          </a:p>
          <a:p>
            <a:pPr defTabSz="685800">
              <a:buClr>
                <a:srgbClr val="C00000"/>
              </a:buClr>
            </a:pPr>
            <a:r>
              <a:rPr lang="en-US" sz="1200" dirty="0">
                <a:solidFill>
                  <a:srgbClr val="C00000"/>
                </a:solidFill>
                <a:effectLst>
                  <a:outerShdw blurRad="38100" dist="38100" dir="2700000" algn="tl">
                    <a:srgbClr val="000000">
                      <a:alpha val="43137"/>
                    </a:srgbClr>
                  </a:outerShdw>
                </a:effectLst>
                <a:latin typeface="Calibri" panose="020F0502020204030204"/>
              </a:rPr>
              <a:t>Merck, Sanofi, </a:t>
            </a:r>
            <a:r>
              <a:rPr lang="en-US" sz="1200" dirty="0" err="1">
                <a:solidFill>
                  <a:srgbClr val="C00000"/>
                </a:solidFill>
                <a:effectLst>
                  <a:outerShdw blurRad="38100" dist="38100" dir="2700000" algn="tl">
                    <a:srgbClr val="000000">
                      <a:alpha val="43137"/>
                    </a:srgbClr>
                  </a:outerShdw>
                </a:effectLst>
                <a:latin typeface="Calibri" panose="020F0502020204030204"/>
              </a:rPr>
              <a:t>Roches</a:t>
            </a:r>
            <a:r>
              <a:rPr lang="en-US" sz="1200" dirty="0">
                <a:solidFill>
                  <a:srgbClr val="C00000"/>
                </a:solidFill>
                <a:effectLst>
                  <a:outerShdw blurRad="38100" dist="38100" dir="2700000" algn="tl">
                    <a:srgbClr val="000000">
                      <a:alpha val="43137"/>
                    </a:srgbClr>
                  </a:outerShdw>
                </a:effectLst>
                <a:latin typeface="Calibri" panose="020F0502020204030204"/>
              </a:rPr>
              <a:t>, Poly-Peptide, Peptide Scientific</a:t>
            </a:r>
          </a:p>
          <a:p>
            <a:pPr marL="214313" indent="-214313" defTabSz="685800">
              <a:buClr>
                <a:srgbClr val="C00000"/>
              </a:buClr>
              <a:buFont typeface="Arial" panose="020B0604020202020204" pitchFamily="34" charset="0"/>
              <a:buChar char="•"/>
            </a:pPr>
            <a:r>
              <a:rPr lang="en-US" sz="1200" dirty="0">
                <a:solidFill>
                  <a:srgbClr val="C00000"/>
                </a:solidFill>
                <a:effectLst>
                  <a:outerShdw blurRad="38100" dist="38100" dir="2700000" algn="tl">
                    <a:srgbClr val="000000">
                      <a:alpha val="43137"/>
                    </a:srgbClr>
                  </a:outerShdw>
                </a:effectLst>
                <a:latin typeface="Calibri" panose="020F0502020204030204"/>
              </a:rPr>
              <a:t> Worldwide Professors</a:t>
            </a:r>
            <a:endParaRPr lang="en-US" sz="1200" dirty="0">
              <a:solidFill>
                <a:srgbClr val="C00000"/>
              </a:solidFill>
              <a:effectLst>
                <a:outerShdw blurRad="38100" dist="38100" dir="2700000" algn="tl">
                  <a:srgbClr val="000000">
                    <a:alpha val="43137"/>
                  </a:srgbClr>
                </a:outerShdw>
              </a:effectLst>
              <a:latin typeface="Arial" panose="020B0604020202020204" pitchFamily="34" charset="0"/>
            </a:endParaRPr>
          </a:p>
          <a:p>
            <a:pPr defTabSz="685800">
              <a:buClr>
                <a:srgbClr val="C00000"/>
              </a:buClr>
            </a:pPr>
            <a:endParaRPr lang="en-US" sz="1200" dirty="0">
              <a:solidFill>
                <a:srgbClr val="FF0000"/>
              </a:solidFill>
              <a:latin typeface="Calibri" panose="020F0502020204030204"/>
            </a:endParaRPr>
          </a:p>
          <a:p>
            <a:pPr defTabSz="685800">
              <a:buClr>
                <a:srgbClr val="C00000"/>
              </a:buClr>
            </a:pP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321910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INTRODUCTION-I</a:t>
            </a:r>
          </a:p>
        </p:txBody>
      </p:sp>
      <p:sp>
        <p:nvSpPr>
          <p:cNvPr id="3" name="Content Placeholder 2"/>
          <p:cNvSpPr>
            <a:spLocks noGrp="1"/>
          </p:cNvSpPr>
          <p:nvPr>
            <p:ph idx="1"/>
          </p:nvPr>
        </p:nvSpPr>
        <p:spPr>
          <a:xfrm>
            <a:off x="457200" y="1143000"/>
            <a:ext cx="8229600" cy="4983163"/>
          </a:xfrm>
        </p:spPr>
        <p:txBody>
          <a:bodyPr/>
          <a:lstStyle/>
          <a:p>
            <a:r>
              <a:rPr lang="en-US" sz="2400" dirty="0"/>
              <a:t>IMMEDIATE GOALS FOR MCR THERAPEUTICS, LLC</a:t>
            </a:r>
            <a:endParaRPr lang="en-US" sz="2000" dirty="0"/>
          </a:p>
          <a:p>
            <a:pPr algn="ctr"/>
            <a:endParaRPr lang="en-US" sz="2000" dirty="0"/>
          </a:p>
          <a:p>
            <a:r>
              <a:rPr lang="en-US" sz="2000" dirty="0"/>
              <a:t>I.  PRECLINICAL STUDIES OF MCR SELECTIVE LIGANDS</a:t>
            </a:r>
          </a:p>
          <a:p>
            <a:endParaRPr lang="en-US" sz="2000" dirty="0"/>
          </a:p>
          <a:p>
            <a:r>
              <a:rPr lang="en-US" sz="2000" dirty="0"/>
              <a:t>II.  PRECLINICAL STUDIES FOR TREATMENT OF PAIN WITHOUT TOXICITIES OF CURRENT MEDICATIONS</a:t>
            </a:r>
          </a:p>
          <a:p>
            <a:endParaRPr lang="en-US" sz="2000" dirty="0"/>
          </a:p>
          <a:p>
            <a:r>
              <a:rPr lang="en-US" sz="2000" dirty="0"/>
              <a:t>III.  EXAMINATION OF MULTIPLE DELIVERY SYSTEMS</a:t>
            </a:r>
          </a:p>
          <a:p>
            <a:endParaRPr lang="en-US" sz="2000" dirty="0"/>
          </a:p>
          <a:p>
            <a:r>
              <a:rPr lang="en-US" sz="2000" dirty="0"/>
              <a:t>IV.  APPLICATION TO THE FDA FOR CLINICAL TRIALS</a:t>
            </a:r>
          </a:p>
          <a:p>
            <a:endParaRPr lang="en-US" sz="2000" dirty="0"/>
          </a:p>
          <a:p>
            <a:r>
              <a:rPr lang="en-US" sz="2000" dirty="0"/>
              <a:t>V.  CLINICAL TRIALS WITHIN 2-4 YEARS</a:t>
            </a:r>
          </a:p>
          <a:p>
            <a:endParaRPr lang="en-US" sz="2000" dirty="0"/>
          </a:p>
          <a:p>
            <a:endParaRPr lang="en-US" sz="2000" dirty="0"/>
          </a:p>
        </p:txBody>
      </p:sp>
    </p:spTree>
    <p:extLst>
      <p:ext uri="{BB962C8B-B14F-4D97-AF65-F5344CB8AC3E}">
        <p14:creationId xmlns:p14="http://schemas.microsoft.com/office/powerpoint/2010/main" val="194070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071" y="1457937"/>
            <a:ext cx="4758945" cy="532399"/>
          </a:xfrm>
        </p:spPr>
        <p:txBody>
          <a:bodyPr>
            <a:normAutofit/>
          </a:bodyPr>
          <a:lstStyle/>
          <a:p>
            <a:r>
              <a:rPr lang="en-US" sz="3000" b="1" dirty="0">
                <a:solidFill>
                  <a:srgbClr val="FF0000"/>
                </a:solidFill>
                <a:effectLst>
                  <a:outerShdw blurRad="38100" dist="38100" dir="2700000" algn="tl">
                    <a:srgbClr val="000000">
                      <a:alpha val="43137"/>
                    </a:srgbClr>
                  </a:outerShdw>
                </a:effectLst>
              </a:rPr>
              <a:t>Vision for MCR Therapeutics</a:t>
            </a:r>
          </a:p>
        </p:txBody>
      </p:sp>
      <p:sp>
        <p:nvSpPr>
          <p:cNvPr id="3" name="Content Placeholder 2"/>
          <p:cNvSpPr>
            <a:spLocks noGrp="1"/>
          </p:cNvSpPr>
          <p:nvPr>
            <p:ph idx="1"/>
          </p:nvPr>
        </p:nvSpPr>
        <p:spPr>
          <a:xfrm>
            <a:off x="693683" y="2150023"/>
            <a:ext cx="7409793" cy="3155114"/>
          </a:xfrm>
        </p:spPr>
        <p:txBody>
          <a:bodyPr>
            <a:noAutofit/>
          </a:bodyPr>
          <a:lstStyle/>
          <a:p>
            <a:pPr>
              <a:spcBef>
                <a:spcPts val="300"/>
              </a:spcBef>
            </a:pPr>
            <a:r>
              <a:rPr lang="en-US" dirty="0">
                <a:solidFill>
                  <a:srgbClr val="C00000"/>
                </a:solidFill>
                <a:effectLst>
                  <a:outerShdw blurRad="38100" dist="38100" dir="2700000" algn="tl">
                    <a:srgbClr val="000000">
                      <a:alpha val="43137"/>
                    </a:srgbClr>
                  </a:outerShdw>
                </a:effectLst>
              </a:rPr>
              <a:t>Independent Peptide Drug Discovery and Development Team, operating like a biotech</a:t>
            </a:r>
          </a:p>
          <a:p>
            <a:pPr>
              <a:spcBef>
                <a:spcPts val="300"/>
              </a:spcBef>
            </a:pPr>
            <a:endParaRPr lang="en-US" dirty="0">
              <a:solidFill>
                <a:srgbClr val="C00000"/>
              </a:solidFill>
              <a:effectLst>
                <a:outerShdw blurRad="38100" dist="38100" dir="2700000" algn="tl">
                  <a:srgbClr val="000000">
                    <a:alpha val="43137"/>
                  </a:srgbClr>
                </a:outerShdw>
              </a:effectLst>
            </a:endParaRPr>
          </a:p>
          <a:p>
            <a:pPr>
              <a:spcBef>
                <a:spcPts val="300"/>
              </a:spcBef>
            </a:pPr>
            <a:r>
              <a:rPr lang="en-US" dirty="0">
                <a:solidFill>
                  <a:srgbClr val="C00000"/>
                </a:solidFill>
                <a:effectLst>
                  <a:outerShdw blurRad="38100" dist="38100" dir="2700000" algn="tl">
                    <a:srgbClr val="000000">
                      <a:alpha val="43137"/>
                    </a:srgbClr>
                  </a:outerShdw>
                </a:effectLst>
              </a:rPr>
              <a:t>Privileged scientific &amp; business partnership with The University of Arizona and Private Enterprise partnerships</a:t>
            </a:r>
          </a:p>
          <a:p>
            <a:pPr>
              <a:spcBef>
                <a:spcPts val="300"/>
              </a:spcBef>
            </a:pPr>
            <a:endParaRPr lang="en-US" dirty="0">
              <a:solidFill>
                <a:srgbClr val="C00000"/>
              </a:solidFill>
              <a:effectLst>
                <a:outerShdw blurRad="38100" dist="38100" dir="2700000" algn="tl">
                  <a:srgbClr val="000000">
                    <a:alpha val="43137"/>
                  </a:srgbClr>
                </a:outerShdw>
              </a:effectLst>
            </a:endParaRPr>
          </a:p>
          <a:p>
            <a:pPr>
              <a:spcBef>
                <a:spcPts val="300"/>
              </a:spcBef>
            </a:pPr>
            <a:r>
              <a:rPr lang="en-US" dirty="0">
                <a:solidFill>
                  <a:srgbClr val="C00000"/>
                </a:solidFill>
                <a:effectLst>
                  <a:outerShdw blurRad="38100" dist="38100" dir="2700000" algn="tl">
                    <a:srgbClr val="000000">
                      <a:alpha val="43137"/>
                    </a:srgbClr>
                  </a:outerShdw>
                </a:effectLst>
              </a:rPr>
              <a:t>Integrated R&amp;D ecosystem, early-stage involvement of biotech, </a:t>
            </a:r>
            <a:r>
              <a:rPr lang="en-US" dirty="0" err="1">
                <a:solidFill>
                  <a:srgbClr val="C00000"/>
                </a:solidFill>
                <a:effectLst>
                  <a:outerShdw blurRad="38100" dist="38100" dir="2700000" algn="tl">
                    <a:srgbClr val="000000">
                      <a:alpha val="43137"/>
                    </a:srgbClr>
                  </a:outerShdw>
                </a:effectLst>
              </a:rPr>
              <a:t>pharma</a:t>
            </a:r>
            <a:r>
              <a:rPr lang="en-US" dirty="0">
                <a:solidFill>
                  <a:srgbClr val="C00000"/>
                </a:solidFill>
                <a:effectLst>
                  <a:outerShdw blurRad="38100" dist="38100" dir="2700000" algn="tl">
                    <a:srgbClr val="000000">
                      <a:alpha val="43137"/>
                    </a:srgbClr>
                  </a:outerShdw>
                </a:effectLst>
              </a:rPr>
              <a:t> &amp; investors</a:t>
            </a:r>
          </a:p>
          <a:p>
            <a:pPr>
              <a:spcBef>
                <a:spcPts val="300"/>
              </a:spcBef>
            </a:pPr>
            <a:endParaRPr lang="en-US" dirty="0">
              <a:solidFill>
                <a:srgbClr val="C00000"/>
              </a:solidFill>
              <a:effectLst>
                <a:outerShdw blurRad="38100" dist="38100" dir="2700000" algn="tl">
                  <a:srgbClr val="000000">
                    <a:alpha val="43137"/>
                  </a:srgbClr>
                </a:outerShdw>
              </a:effectLst>
            </a:endParaRPr>
          </a:p>
          <a:p>
            <a:pPr>
              <a:spcBef>
                <a:spcPts val="300"/>
              </a:spcBef>
            </a:pPr>
            <a:r>
              <a:rPr lang="en-US" dirty="0">
                <a:solidFill>
                  <a:srgbClr val="C00000"/>
                </a:solidFill>
                <a:effectLst>
                  <a:outerShdw blurRad="38100" dist="38100" dir="2700000" algn="tl">
                    <a:srgbClr val="000000">
                      <a:alpha val="43137"/>
                    </a:srgbClr>
                  </a:outerShdw>
                </a:effectLst>
              </a:rPr>
              <a:t>Jointly accelerate translation of new ideas into innovative medicines</a:t>
            </a:r>
          </a:p>
        </p:txBody>
      </p:sp>
      <p:sp>
        <p:nvSpPr>
          <p:cNvPr id="4" name="Date Placeholder 3"/>
          <p:cNvSpPr>
            <a:spLocks noGrp="1"/>
          </p:cNvSpPr>
          <p:nvPr>
            <p:ph type="dt" sz="half" idx="10"/>
          </p:nvPr>
        </p:nvSpPr>
        <p:spPr/>
        <p:txBody>
          <a:bodyPr/>
          <a:lstStyle/>
          <a:p>
            <a:pPr defTabSz="685800"/>
            <a:fld id="{0833C5B3-552D-49E7-97DF-945AF4343BC9}" type="datetime1">
              <a:rPr lang="en-US">
                <a:solidFill>
                  <a:prstClr val="black">
                    <a:tint val="75000"/>
                  </a:prstClr>
                </a:solidFill>
                <a:latin typeface="Calibri" panose="020F0502020204030204"/>
              </a:rPr>
              <a:pPr defTabSz="685800"/>
              <a:t>11/1/2018</a:t>
            </a:fld>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a:fld id="{025002B8-BB7E-4863-9B48-54BBE7D19017}" type="slidenum">
              <a:rPr lang="en-US">
                <a:solidFill>
                  <a:prstClr val="black">
                    <a:tint val="75000"/>
                  </a:prstClr>
                </a:solidFill>
                <a:latin typeface="Calibri" panose="020F0502020204030204"/>
              </a:rPr>
              <a:pPr defTabSz="685800"/>
              <a:t>20</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111986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063" y="1507857"/>
            <a:ext cx="6684579" cy="532399"/>
          </a:xfrm>
        </p:spPr>
        <p:txBody>
          <a:bodyPr>
            <a:noAutofit/>
          </a:bodyPr>
          <a:lstStyle/>
          <a:p>
            <a:r>
              <a:rPr lang="fr-FR" b="1" dirty="0">
                <a:solidFill>
                  <a:srgbClr val="FF0000"/>
                </a:solidFill>
                <a:effectLst>
                  <a:outerShdw blurRad="38100" dist="38100" dir="2700000" algn="tl">
                    <a:srgbClr val="000000">
                      <a:alpha val="43137"/>
                    </a:srgbClr>
                  </a:outerShdw>
                </a:effectLst>
              </a:rPr>
              <a:t>Drug </a:t>
            </a:r>
            <a:r>
              <a:rPr lang="fr-FR" b="1" dirty="0" err="1">
                <a:solidFill>
                  <a:srgbClr val="FF0000"/>
                </a:solidFill>
                <a:effectLst>
                  <a:outerShdw blurRad="38100" dist="38100" dir="2700000" algn="tl">
                    <a:srgbClr val="000000">
                      <a:alpha val="43137"/>
                    </a:srgbClr>
                  </a:outerShdw>
                </a:effectLst>
              </a:rPr>
              <a:t>Discoveries</a:t>
            </a:r>
            <a:r>
              <a:rPr lang="fr-FR" b="1" dirty="0">
                <a:solidFill>
                  <a:srgbClr val="FF0000"/>
                </a:solidFill>
                <a:effectLst>
                  <a:outerShdw blurRad="38100" dist="38100" dir="2700000" algn="tl">
                    <a:srgbClr val="000000">
                      <a:alpha val="43137"/>
                    </a:srgbClr>
                  </a:outerShdw>
                </a:effectLst>
              </a:rPr>
              <a:t> of MCR </a:t>
            </a:r>
            <a:r>
              <a:rPr lang="fr-FR" b="1" dirty="0" err="1">
                <a:solidFill>
                  <a:srgbClr val="FF0000"/>
                </a:solidFill>
                <a:effectLst>
                  <a:outerShdw blurRad="38100" dist="38100" dir="2700000" algn="tl">
                    <a:srgbClr val="000000">
                      <a:alpha val="43137"/>
                    </a:srgbClr>
                  </a:outerShdw>
                </a:effectLst>
              </a:rPr>
              <a:t>Therapeutics</a:t>
            </a:r>
            <a:endParaRPr lang="fr-FR" b="1" dirty="0">
              <a:solidFill>
                <a:srgbClr val="FF0000"/>
              </a:solidFill>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nvPr>
        </p:nvGraphicFramePr>
        <p:xfrm>
          <a:off x="1814075" y="2633175"/>
          <a:ext cx="5429250" cy="264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pPr defTabSz="685800"/>
            <a:fld id="{EB8A0469-4B3D-4339-ACD7-03B20BB11DE5}" type="datetime1">
              <a:rPr lang="en-US">
                <a:solidFill>
                  <a:prstClr val="black">
                    <a:tint val="75000"/>
                  </a:prstClr>
                </a:solidFill>
                <a:latin typeface="Calibri" panose="020F0502020204030204"/>
              </a:rPr>
              <a:pPr defTabSz="685800"/>
              <a:t>11/1/2018</a:t>
            </a:fld>
            <a:endParaRPr lang="en-US" dirty="0">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a:fld id="{025002B8-BB7E-4863-9B48-54BBE7D19017}" type="slidenum">
              <a:rPr lang="en-US">
                <a:solidFill>
                  <a:prstClr val="black">
                    <a:tint val="75000"/>
                  </a:prstClr>
                </a:solidFill>
                <a:latin typeface="Calibri" panose="020F0502020204030204"/>
              </a:rPr>
              <a:pPr defTabSz="685800"/>
              <a:t>21</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770753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173" y="1479096"/>
            <a:ext cx="4758945" cy="532399"/>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5 Years Goals &amp; Timeline</a:t>
            </a:r>
          </a:p>
        </p:txBody>
      </p:sp>
      <p:sp>
        <p:nvSpPr>
          <p:cNvPr id="4" name="Date Placeholder 3"/>
          <p:cNvSpPr>
            <a:spLocks noGrp="1"/>
          </p:cNvSpPr>
          <p:nvPr>
            <p:ph type="dt" sz="half" idx="10"/>
          </p:nvPr>
        </p:nvSpPr>
        <p:spPr/>
        <p:txBody>
          <a:bodyPr/>
          <a:lstStyle/>
          <a:p>
            <a:pPr defTabSz="685800"/>
            <a:fld id="{3A6273A8-7677-4AF3-AF21-A071B3CB9803}" type="datetime1">
              <a:rPr lang="en-US">
                <a:solidFill>
                  <a:prstClr val="black">
                    <a:tint val="75000"/>
                  </a:prstClr>
                </a:solidFill>
                <a:latin typeface="Calibri" panose="020F0502020204030204"/>
              </a:rPr>
              <a:pPr defTabSz="685800"/>
              <a:t>11/1/2018</a:t>
            </a:fld>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a:fld id="{025002B8-BB7E-4863-9B48-54BBE7D19017}" type="slidenum">
              <a:rPr lang="en-US">
                <a:solidFill>
                  <a:prstClr val="black">
                    <a:tint val="75000"/>
                  </a:prstClr>
                </a:solidFill>
                <a:latin typeface="Calibri" panose="020F0502020204030204"/>
              </a:rPr>
              <a:pPr defTabSz="685800"/>
              <a:t>22</a:t>
            </a:fld>
            <a:endParaRPr lang="en-US" dirty="0">
              <a:solidFill>
                <a:prstClr val="black">
                  <a:tint val="75000"/>
                </a:prstClr>
              </a:solidFill>
              <a:latin typeface="Calibri" panose="020F0502020204030204"/>
            </a:endParaRPr>
          </a:p>
        </p:txBody>
      </p:sp>
      <p:graphicFrame>
        <p:nvGraphicFramePr>
          <p:cNvPr id="7" name="Table 6"/>
          <p:cNvGraphicFramePr>
            <a:graphicFrameLocks noGrp="1"/>
          </p:cNvGraphicFramePr>
          <p:nvPr>
            <p:extLst/>
          </p:nvPr>
        </p:nvGraphicFramePr>
        <p:xfrm>
          <a:off x="1682883" y="2593517"/>
          <a:ext cx="5741753" cy="2559709"/>
        </p:xfrm>
        <a:graphic>
          <a:graphicData uri="http://schemas.openxmlformats.org/drawingml/2006/table">
            <a:tbl>
              <a:tblPr firstRow="1" bandRow="1">
                <a:tableStyleId>{00A15C55-8517-42AA-B614-E9B94910E393}</a:tableStyleId>
              </a:tblPr>
              <a:tblGrid>
                <a:gridCol w="299128">
                  <a:extLst>
                    <a:ext uri="{9D8B030D-6E8A-4147-A177-3AD203B41FA5}">
                      <a16:colId xmlns:a16="http://schemas.microsoft.com/office/drawing/2014/main" val="20000"/>
                    </a:ext>
                  </a:extLst>
                </a:gridCol>
                <a:gridCol w="1088525">
                  <a:extLst>
                    <a:ext uri="{9D8B030D-6E8A-4147-A177-3AD203B41FA5}">
                      <a16:colId xmlns:a16="http://schemas.microsoft.com/office/drawing/2014/main" val="20001"/>
                    </a:ext>
                  </a:extLst>
                </a:gridCol>
                <a:gridCol w="1088525">
                  <a:extLst>
                    <a:ext uri="{9D8B030D-6E8A-4147-A177-3AD203B41FA5}">
                      <a16:colId xmlns:a16="http://schemas.microsoft.com/office/drawing/2014/main" val="20002"/>
                    </a:ext>
                  </a:extLst>
                </a:gridCol>
                <a:gridCol w="1088525">
                  <a:extLst>
                    <a:ext uri="{9D8B030D-6E8A-4147-A177-3AD203B41FA5}">
                      <a16:colId xmlns:a16="http://schemas.microsoft.com/office/drawing/2014/main" val="20003"/>
                    </a:ext>
                  </a:extLst>
                </a:gridCol>
                <a:gridCol w="1088525">
                  <a:extLst>
                    <a:ext uri="{9D8B030D-6E8A-4147-A177-3AD203B41FA5}">
                      <a16:colId xmlns:a16="http://schemas.microsoft.com/office/drawing/2014/main" val="20004"/>
                    </a:ext>
                  </a:extLst>
                </a:gridCol>
                <a:gridCol w="1088525">
                  <a:extLst>
                    <a:ext uri="{9D8B030D-6E8A-4147-A177-3AD203B41FA5}">
                      <a16:colId xmlns:a16="http://schemas.microsoft.com/office/drawing/2014/main" val="20005"/>
                    </a:ext>
                  </a:extLst>
                </a:gridCol>
              </a:tblGrid>
              <a:tr h="252169">
                <a:tc>
                  <a:txBody>
                    <a:bodyPr/>
                    <a:lstStyle/>
                    <a:p>
                      <a:pPr algn="ctr"/>
                      <a:endParaRPr lang="en-US" sz="1100" dirty="0"/>
                    </a:p>
                  </a:txBody>
                  <a:tcPr marL="68580" marR="68580" marT="34290" marB="34290" anchor="ctr"/>
                </a:tc>
                <a:tc>
                  <a:txBody>
                    <a:bodyPr/>
                    <a:lstStyle/>
                    <a:p>
                      <a:pPr algn="ctr"/>
                      <a:r>
                        <a:rPr lang="en-US" sz="1100" dirty="0"/>
                        <a:t>Year</a:t>
                      </a:r>
                      <a:r>
                        <a:rPr lang="en-US" sz="1100" baseline="0" dirty="0"/>
                        <a:t> 1</a:t>
                      </a:r>
                      <a:endParaRPr lang="en-US" sz="1100" dirty="0"/>
                    </a:p>
                  </a:txBody>
                  <a:tcPr marL="68580" marR="68580" marT="34290" marB="34290" anchor="ctr"/>
                </a:tc>
                <a:tc>
                  <a:txBody>
                    <a:bodyPr/>
                    <a:lstStyle/>
                    <a:p>
                      <a:pPr algn="ctr"/>
                      <a:r>
                        <a:rPr lang="en-US" sz="1100" dirty="0"/>
                        <a:t>Year 2</a:t>
                      </a:r>
                    </a:p>
                  </a:txBody>
                  <a:tcPr marL="68580" marR="68580" marT="34290" marB="34290" anchor="ctr"/>
                </a:tc>
                <a:tc>
                  <a:txBody>
                    <a:bodyPr/>
                    <a:lstStyle/>
                    <a:p>
                      <a:pPr algn="ctr"/>
                      <a:r>
                        <a:rPr lang="en-US" sz="1100" dirty="0"/>
                        <a:t>Year 3</a:t>
                      </a:r>
                    </a:p>
                  </a:txBody>
                  <a:tcPr marL="68580" marR="68580" marT="34290" marB="34290" anchor="ctr"/>
                </a:tc>
                <a:tc>
                  <a:txBody>
                    <a:bodyPr/>
                    <a:lstStyle/>
                    <a:p>
                      <a:pPr algn="ctr"/>
                      <a:r>
                        <a:rPr lang="en-US" sz="1100" dirty="0"/>
                        <a:t>Year 4</a:t>
                      </a:r>
                    </a:p>
                  </a:txBody>
                  <a:tcPr marL="68580" marR="68580" marT="34290" marB="34290" anchor="ctr"/>
                </a:tc>
                <a:tc>
                  <a:txBody>
                    <a:bodyPr/>
                    <a:lstStyle/>
                    <a:p>
                      <a:pPr algn="ctr"/>
                      <a:r>
                        <a:rPr lang="en-US" sz="1100" dirty="0"/>
                        <a:t>Year 5</a:t>
                      </a:r>
                    </a:p>
                  </a:txBody>
                  <a:tcPr marL="68580" marR="68580" marT="34290" marB="34290" anchor="ctr"/>
                </a:tc>
                <a:extLst>
                  <a:ext uri="{0D108BD9-81ED-4DB2-BD59-A6C34878D82A}">
                    <a16:rowId xmlns:a16="http://schemas.microsoft.com/office/drawing/2014/main" val="10000"/>
                  </a:ext>
                </a:extLst>
              </a:tr>
              <a:tr h="384590">
                <a:tc>
                  <a:txBody>
                    <a:bodyPr/>
                    <a:lstStyle/>
                    <a:p>
                      <a:pPr algn="ctr"/>
                      <a:r>
                        <a:rPr lang="en-US" sz="1200" dirty="0"/>
                        <a:t>1</a:t>
                      </a:r>
                    </a:p>
                  </a:txBody>
                  <a:tcPr marL="68580" marR="68580" marT="34290" marB="34290" anchor="ctr"/>
                </a:tc>
                <a:tc>
                  <a:txBody>
                    <a:bodyPr/>
                    <a:lstStyle/>
                    <a:p>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10001"/>
                  </a:ext>
                </a:extLst>
              </a:tr>
              <a:tr h="384590">
                <a:tc>
                  <a:txBody>
                    <a:bodyPr/>
                    <a:lstStyle/>
                    <a:p>
                      <a:pPr algn="ctr"/>
                      <a:r>
                        <a:rPr lang="en-US" sz="1200" dirty="0"/>
                        <a:t>2</a:t>
                      </a:r>
                    </a:p>
                  </a:txBody>
                  <a:tcPr marL="68580" marR="68580" marT="34290" marB="34290" anchor="ctr"/>
                </a:tc>
                <a:tc>
                  <a:txBody>
                    <a:bodyPr/>
                    <a:lstStyle/>
                    <a:p>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extLst>
                  <a:ext uri="{0D108BD9-81ED-4DB2-BD59-A6C34878D82A}">
                    <a16:rowId xmlns:a16="http://schemas.microsoft.com/office/drawing/2014/main" val="10002"/>
                  </a:ext>
                </a:extLst>
              </a:tr>
              <a:tr h="384590">
                <a:tc>
                  <a:txBody>
                    <a:bodyPr/>
                    <a:lstStyle/>
                    <a:p>
                      <a:pPr algn="ctr"/>
                      <a:r>
                        <a:rPr lang="en-US" sz="1200" dirty="0"/>
                        <a:t>3</a:t>
                      </a:r>
                    </a:p>
                  </a:txBody>
                  <a:tcPr marL="68580" marR="68580" marT="34290" marB="34290" anchor="ctr"/>
                </a:tc>
                <a:tc>
                  <a:txBody>
                    <a:bodyPr/>
                    <a:lstStyle/>
                    <a:p>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10003"/>
                  </a:ext>
                </a:extLst>
              </a:tr>
              <a:tr h="384590">
                <a:tc>
                  <a:txBody>
                    <a:bodyPr/>
                    <a:lstStyle/>
                    <a:p>
                      <a:pPr algn="ctr"/>
                      <a:r>
                        <a:rPr lang="en-US" sz="1200" dirty="0"/>
                        <a:t>4</a:t>
                      </a:r>
                    </a:p>
                  </a:txBody>
                  <a:tcPr marL="68580" marR="68580" marT="34290" marB="34290" anchor="ctr"/>
                </a:tc>
                <a:tc>
                  <a:txBody>
                    <a:bodyPr/>
                    <a:lstStyle/>
                    <a:p>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extLst>
                  <a:ext uri="{0D108BD9-81ED-4DB2-BD59-A6C34878D82A}">
                    <a16:rowId xmlns:a16="http://schemas.microsoft.com/office/drawing/2014/main" val="10004"/>
                  </a:ext>
                </a:extLst>
              </a:tr>
              <a:tr h="384590">
                <a:tc>
                  <a:txBody>
                    <a:bodyPr/>
                    <a:lstStyle/>
                    <a:p>
                      <a:pPr algn="ctr"/>
                      <a:r>
                        <a:rPr lang="en-US" sz="1200" dirty="0"/>
                        <a:t>5</a:t>
                      </a:r>
                    </a:p>
                  </a:txBody>
                  <a:tcPr marL="68580" marR="68580" marT="34290" marB="34290" anchor="ctr"/>
                </a:tc>
                <a:tc>
                  <a:txBody>
                    <a:bodyPr/>
                    <a:lstStyle/>
                    <a:p>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extLst>
                  <a:ext uri="{0D108BD9-81ED-4DB2-BD59-A6C34878D82A}">
                    <a16:rowId xmlns:a16="http://schemas.microsoft.com/office/drawing/2014/main" val="10005"/>
                  </a:ext>
                </a:extLst>
              </a:tr>
              <a:tr h="384590">
                <a:tc>
                  <a:txBody>
                    <a:bodyPr/>
                    <a:lstStyle/>
                    <a:p>
                      <a:pPr algn="ctr"/>
                      <a:r>
                        <a:rPr lang="en-US" sz="1200" dirty="0"/>
                        <a:t>6</a:t>
                      </a:r>
                    </a:p>
                  </a:txBody>
                  <a:tcPr marL="68580" marR="68580" marT="34290" marB="34290" anchor="ctr"/>
                </a:tc>
                <a:tc>
                  <a:txBody>
                    <a:bodyPr/>
                    <a:lstStyle/>
                    <a:p>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10006"/>
                  </a:ext>
                </a:extLst>
              </a:tr>
            </a:tbl>
          </a:graphicData>
        </a:graphic>
      </p:graphicFrame>
      <p:sp>
        <p:nvSpPr>
          <p:cNvPr id="8" name="Pentagon 7"/>
          <p:cNvSpPr/>
          <p:nvPr/>
        </p:nvSpPr>
        <p:spPr>
          <a:xfrm>
            <a:off x="3077113" y="2913409"/>
            <a:ext cx="812477" cy="240760"/>
          </a:xfrm>
          <a:prstGeom prst="homePlat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err="1">
                <a:solidFill>
                  <a:prstClr val="white"/>
                </a:solidFill>
                <a:latin typeface="Calibri" panose="020F0502020204030204"/>
              </a:rPr>
              <a:t>Preclin</a:t>
            </a:r>
            <a:r>
              <a:rPr lang="en-US" sz="900" dirty="0">
                <a:solidFill>
                  <a:prstClr val="white"/>
                </a:solidFill>
                <a:latin typeface="Calibri" panose="020F0502020204030204"/>
              </a:rPr>
              <a:t>. Dev</a:t>
            </a:r>
          </a:p>
        </p:txBody>
      </p:sp>
      <p:sp>
        <p:nvSpPr>
          <p:cNvPr id="9" name="Pentagon 8"/>
          <p:cNvSpPr/>
          <p:nvPr/>
        </p:nvSpPr>
        <p:spPr>
          <a:xfrm>
            <a:off x="4153257" y="2913409"/>
            <a:ext cx="1085497" cy="240760"/>
          </a:xfrm>
          <a:prstGeom prst="homePlat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Phase 1</a:t>
            </a:r>
          </a:p>
        </p:txBody>
      </p:sp>
      <p:sp>
        <p:nvSpPr>
          <p:cNvPr id="10" name="Pentagon 9"/>
          <p:cNvSpPr/>
          <p:nvPr/>
        </p:nvSpPr>
        <p:spPr>
          <a:xfrm>
            <a:off x="5510047" y="2913409"/>
            <a:ext cx="1490406" cy="240760"/>
          </a:xfrm>
          <a:prstGeom prst="homePlate">
            <a:avLst/>
          </a:prstGeom>
          <a:solidFill>
            <a:srgbClr val="0099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Phase 2</a:t>
            </a:r>
          </a:p>
        </p:txBody>
      </p:sp>
      <p:sp>
        <p:nvSpPr>
          <p:cNvPr id="11" name="Rectangle 10"/>
          <p:cNvSpPr/>
          <p:nvPr/>
        </p:nvSpPr>
        <p:spPr>
          <a:xfrm>
            <a:off x="2543783" y="2909760"/>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12" name="Rectangle 11"/>
          <p:cNvSpPr/>
          <p:nvPr/>
        </p:nvSpPr>
        <p:spPr>
          <a:xfrm>
            <a:off x="2541351" y="3045948"/>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13" name="Pentagon 12"/>
          <p:cNvSpPr/>
          <p:nvPr/>
        </p:nvSpPr>
        <p:spPr>
          <a:xfrm>
            <a:off x="3614484" y="3319896"/>
            <a:ext cx="702108" cy="240760"/>
          </a:xfrm>
          <a:prstGeom prst="homePlat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14" name="Pentagon 13"/>
          <p:cNvSpPr/>
          <p:nvPr/>
        </p:nvSpPr>
        <p:spPr>
          <a:xfrm>
            <a:off x="4588123" y="3302497"/>
            <a:ext cx="1085497" cy="240760"/>
          </a:xfrm>
          <a:prstGeom prst="homePlat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15" name="Pentagon 14"/>
          <p:cNvSpPr/>
          <p:nvPr/>
        </p:nvSpPr>
        <p:spPr>
          <a:xfrm>
            <a:off x="5913274" y="3294933"/>
            <a:ext cx="1085497" cy="240760"/>
          </a:xfrm>
          <a:prstGeom prst="homePlate">
            <a:avLst/>
          </a:prstGeom>
          <a:solidFill>
            <a:srgbClr val="0099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16" name="Rectangle 15"/>
          <p:cNvSpPr/>
          <p:nvPr/>
        </p:nvSpPr>
        <p:spPr>
          <a:xfrm>
            <a:off x="3077114" y="3298848"/>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17" name="Rectangle 16"/>
          <p:cNvSpPr/>
          <p:nvPr/>
        </p:nvSpPr>
        <p:spPr>
          <a:xfrm>
            <a:off x="3077114" y="3435036"/>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18" name="Pentagon 17"/>
          <p:cNvSpPr/>
          <p:nvPr/>
        </p:nvSpPr>
        <p:spPr>
          <a:xfrm>
            <a:off x="4017150" y="3680441"/>
            <a:ext cx="1102409" cy="240760"/>
          </a:xfrm>
          <a:prstGeom prst="homePlat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19" name="Pentagon 18"/>
          <p:cNvSpPr/>
          <p:nvPr/>
        </p:nvSpPr>
        <p:spPr>
          <a:xfrm>
            <a:off x="5255949" y="3663340"/>
            <a:ext cx="1085497" cy="240760"/>
          </a:xfrm>
          <a:prstGeom prst="homePlat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21" name="Rectangle 20"/>
          <p:cNvSpPr/>
          <p:nvPr/>
        </p:nvSpPr>
        <p:spPr>
          <a:xfrm>
            <a:off x="3614484" y="3685290"/>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22" name="Rectangle 21"/>
          <p:cNvSpPr/>
          <p:nvPr/>
        </p:nvSpPr>
        <p:spPr>
          <a:xfrm>
            <a:off x="3614484" y="3821478"/>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23" name="Pentagon 22"/>
          <p:cNvSpPr/>
          <p:nvPr/>
        </p:nvSpPr>
        <p:spPr>
          <a:xfrm>
            <a:off x="4733813" y="4069152"/>
            <a:ext cx="1179461" cy="240760"/>
          </a:xfrm>
          <a:prstGeom prst="homePlat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24" name="Pentagon 23"/>
          <p:cNvSpPr/>
          <p:nvPr/>
        </p:nvSpPr>
        <p:spPr>
          <a:xfrm>
            <a:off x="5844157" y="4061068"/>
            <a:ext cx="1085497" cy="240760"/>
          </a:xfrm>
          <a:prstGeom prst="homePlat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26" name="Rectangle 25"/>
          <p:cNvSpPr/>
          <p:nvPr/>
        </p:nvSpPr>
        <p:spPr>
          <a:xfrm>
            <a:off x="4183458" y="4065502"/>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27" name="Rectangle 26"/>
          <p:cNvSpPr/>
          <p:nvPr/>
        </p:nvSpPr>
        <p:spPr>
          <a:xfrm>
            <a:off x="4183458" y="4201690"/>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28" name="Pentagon 27"/>
          <p:cNvSpPr/>
          <p:nvPr/>
        </p:nvSpPr>
        <p:spPr>
          <a:xfrm>
            <a:off x="5285866" y="4460481"/>
            <a:ext cx="1579355" cy="240760"/>
          </a:xfrm>
          <a:prstGeom prst="homePlat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29" name="Pentagon 28"/>
          <p:cNvSpPr/>
          <p:nvPr/>
        </p:nvSpPr>
        <p:spPr>
          <a:xfrm>
            <a:off x="6913646" y="4457502"/>
            <a:ext cx="1085497" cy="240760"/>
          </a:xfrm>
          <a:prstGeom prst="homePlat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31" name="Rectangle 30"/>
          <p:cNvSpPr/>
          <p:nvPr/>
        </p:nvSpPr>
        <p:spPr>
          <a:xfrm rot="7033789">
            <a:off x="3238465" y="3884689"/>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32" name="Rectangle 31"/>
          <p:cNvSpPr/>
          <p:nvPr/>
        </p:nvSpPr>
        <p:spPr>
          <a:xfrm>
            <a:off x="4733813" y="4593020"/>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33" name="Oval 32"/>
          <p:cNvSpPr/>
          <p:nvPr/>
        </p:nvSpPr>
        <p:spPr>
          <a:xfrm>
            <a:off x="5229809" y="2897472"/>
            <a:ext cx="255351" cy="256568"/>
          </a:xfrm>
          <a:prstGeom prst="ellips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Oval 33"/>
          <p:cNvSpPr/>
          <p:nvPr/>
        </p:nvSpPr>
        <p:spPr>
          <a:xfrm>
            <a:off x="5643368" y="3316398"/>
            <a:ext cx="255351" cy="256568"/>
          </a:xfrm>
          <a:prstGeom prst="ellips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5" name="Oval 34"/>
          <p:cNvSpPr/>
          <p:nvPr/>
        </p:nvSpPr>
        <p:spPr>
          <a:xfrm>
            <a:off x="6255250" y="3655305"/>
            <a:ext cx="255351" cy="256568"/>
          </a:xfrm>
          <a:prstGeom prst="ellips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6" name="Oval 35"/>
          <p:cNvSpPr/>
          <p:nvPr/>
        </p:nvSpPr>
        <p:spPr>
          <a:xfrm>
            <a:off x="3885129" y="2917664"/>
            <a:ext cx="255351" cy="256568"/>
          </a:xfrm>
          <a:prstGeom prst="ellipse">
            <a:avLst/>
          </a:prstGeom>
          <a:solidFill>
            <a:srgbClr val="92D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7" name="Oval 36"/>
          <p:cNvSpPr/>
          <p:nvPr/>
        </p:nvSpPr>
        <p:spPr>
          <a:xfrm>
            <a:off x="4297353" y="3283442"/>
            <a:ext cx="255351" cy="256568"/>
          </a:xfrm>
          <a:prstGeom prst="ellipse">
            <a:avLst/>
          </a:prstGeom>
          <a:solidFill>
            <a:srgbClr val="92D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8" name="Oval 37"/>
          <p:cNvSpPr/>
          <p:nvPr/>
        </p:nvSpPr>
        <p:spPr>
          <a:xfrm>
            <a:off x="4993481" y="3682709"/>
            <a:ext cx="255351" cy="256568"/>
          </a:xfrm>
          <a:prstGeom prst="ellipse">
            <a:avLst/>
          </a:prstGeom>
          <a:solidFill>
            <a:srgbClr val="92D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9" name="Oval 38"/>
          <p:cNvSpPr/>
          <p:nvPr/>
        </p:nvSpPr>
        <p:spPr>
          <a:xfrm>
            <a:off x="5685059" y="4064590"/>
            <a:ext cx="255351" cy="256568"/>
          </a:xfrm>
          <a:prstGeom prst="ellipse">
            <a:avLst/>
          </a:prstGeom>
          <a:solidFill>
            <a:srgbClr val="92D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0" name="Oval 39"/>
          <p:cNvSpPr/>
          <p:nvPr/>
        </p:nvSpPr>
        <p:spPr>
          <a:xfrm>
            <a:off x="6745102" y="4455751"/>
            <a:ext cx="255351" cy="256568"/>
          </a:xfrm>
          <a:prstGeom prst="ellipse">
            <a:avLst/>
          </a:prstGeom>
          <a:solidFill>
            <a:srgbClr val="92D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1" name="Pentagon 40"/>
          <p:cNvSpPr/>
          <p:nvPr/>
        </p:nvSpPr>
        <p:spPr>
          <a:xfrm>
            <a:off x="5839621" y="4816868"/>
            <a:ext cx="1579355" cy="240760"/>
          </a:xfrm>
          <a:prstGeom prst="homePlat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43" name="Rectangle 42"/>
          <p:cNvSpPr/>
          <p:nvPr/>
        </p:nvSpPr>
        <p:spPr>
          <a:xfrm>
            <a:off x="5287567" y="4813219"/>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44" name="Rectangle 43"/>
          <p:cNvSpPr/>
          <p:nvPr/>
        </p:nvSpPr>
        <p:spPr>
          <a:xfrm>
            <a:off x="5287567" y="4949407"/>
            <a:ext cx="489771" cy="120380"/>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sp>
        <p:nvSpPr>
          <p:cNvPr id="45" name="Oval 44"/>
          <p:cNvSpPr/>
          <p:nvPr/>
        </p:nvSpPr>
        <p:spPr>
          <a:xfrm>
            <a:off x="7298856" y="4812138"/>
            <a:ext cx="255351" cy="256568"/>
          </a:xfrm>
          <a:prstGeom prst="ellipse">
            <a:avLst/>
          </a:prstGeom>
          <a:solidFill>
            <a:srgbClr val="92D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6" name="Rectangle 45"/>
          <p:cNvSpPr/>
          <p:nvPr/>
        </p:nvSpPr>
        <p:spPr>
          <a:xfrm>
            <a:off x="7422525" y="2481756"/>
            <a:ext cx="573421" cy="3031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TextBox 2"/>
          <p:cNvSpPr txBox="1"/>
          <p:nvPr/>
        </p:nvSpPr>
        <p:spPr>
          <a:xfrm>
            <a:off x="2517128" y="306648"/>
            <a:ext cx="4414414" cy="1169551"/>
          </a:xfrm>
          <a:prstGeom prst="rect">
            <a:avLst/>
          </a:prstGeom>
          <a:solidFill>
            <a:schemeClr val="accent3">
              <a:lumMod val="20000"/>
              <a:lumOff val="80000"/>
            </a:schemeClr>
          </a:solidFill>
          <a:ln>
            <a:noFill/>
          </a:ln>
          <a:effectLst>
            <a:outerShdw blurRad="50800" dist="38100" dir="8100000" algn="tr" rotWithShape="0">
              <a:prstClr val="black">
                <a:alpha val="40000"/>
              </a:prstClr>
            </a:outerShdw>
          </a:effectLst>
        </p:spPr>
        <p:txBody>
          <a:bodyPr wrap="none" rtlCol="0">
            <a:spAutoFit/>
          </a:bodyPr>
          <a:lstStyle/>
          <a:p>
            <a:pPr marL="258366" indent="-258366" defTabSz="685800">
              <a:spcBef>
                <a:spcPts val="300"/>
              </a:spcBef>
              <a:buClr>
                <a:srgbClr val="C00000"/>
              </a:buClr>
              <a:buFont typeface="Century Gothic" panose="020B0502020202020204" pitchFamily="34" charset="0"/>
              <a:buChar char="►"/>
            </a:pPr>
            <a:r>
              <a:rPr lang="en-US" sz="1200" dirty="0">
                <a:solidFill>
                  <a:prstClr val="black"/>
                </a:solidFill>
                <a:latin typeface="Calibri" panose="020F0502020204030204"/>
              </a:rPr>
              <a:t>R&amp;D 4-6 new drug discovery programs initiated over 1-3 years</a:t>
            </a:r>
          </a:p>
          <a:p>
            <a:pPr marL="258366" indent="-258366" defTabSz="685800">
              <a:spcBef>
                <a:spcPts val="300"/>
              </a:spcBef>
              <a:buClr>
                <a:srgbClr val="C00000"/>
              </a:buClr>
              <a:buFont typeface="Century Gothic" panose="020B0502020202020204" pitchFamily="34" charset="0"/>
              <a:buChar char="►"/>
            </a:pPr>
            <a:r>
              <a:rPr lang="en-US" sz="1200" dirty="0">
                <a:solidFill>
                  <a:prstClr val="black"/>
                </a:solidFill>
                <a:latin typeface="Calibri" panose="020F0502020204030204"/>
              </a:rPr>
              <a:t>2-4 NMEs in total identified over 5 years</a:t>
            </a:r>
          </a:p>
          <a:p>
            <a:pPr marL="258366" indent="-258366" defTabSz="685800">
              <a:spcBef>
                <a:spcPts val="300"/>
              </a:spcBef>
              <a:buClr>
                <a:srgbClr val="C00000"/>
              </a:buClr>
              <a:buFont typeface="Century Gothic" panose="020B0502020202020204" pitchFamily="34" charset="0"/>
              <a:buChar char="►"/>
            </a:pPr>
            <a:r>
              <a:rPr lang="en-US" sz="1200" dirty="0">
                <a:solidFill>
                  <a:prstClr val="black"/>
                </a:solidFill>
                <a:latin typeface="Calibri" panose="020F0502020204030204"/>
              </a:rPr>
              <a:t>One (/first) NME entering preclinical development within 1 year</a:t>
            </a:r>
          </a:p>
          <a:p>
            <a:pPr marL="258366" indent="-258366" defTabSz="685800">
              <a:spcBef>
                <a:spcPts val="300"/>
              </a:spcBef>
              <a:buClr>
                <a:srgbClr val="C00000"/>
              </a:buClr>
              <a:buFont typeface="Century Gothic" panose="020B0502020202020204" pitchFamily="34" charset="0"/>
              <a:buChar char="►"/>
            </a:pPr>
            <a:r>
              <a:rPr lang="en-US" sz="1200" dirty="0">
                <a:solidFill>
                  <a:prstClr val="black"/>
                </a:solidFill>
                <a:latin typeface="Calibri" panose="020F0502020204030204"/>
              </a:rPr>
              <a:t>One (/first) IND filed within 2-3 years</a:t>
            </a:r>
          </a:p>
          <a:p>
            <a:pPr marL="258366" indent="-258366" defTabSz="685800">
              <a:spcBef>
                <a:spcPts val="300"/>
              </a:spcBef>
              <a:buClr>
                <a:srgbClr val="C00000"/>
              </a:buClr>
              <a:buFont typeface="Century Gothic" panose="020B0502020202020204" pitchFamily="34" charset="0"/>
              <a:buChar char="►"/>
            </a:pPr>
            <a:r>
              <a:rPr lang="en-US" sz="1200" dirty="0">
                <a:solidFill>
                  <a:prstClr val="black"/>
                </a:solidFill>
                <a:latin typeface="Calibri" panose="020F0502020204030204"/>
              </a:rPr>
              <a:t>One (/first) Phase I completed within 2-3 years</a:t>
            </a:r>
          </a:p>
        </p:txBody>
      </p:sp>
    </p:spTree>
    <p:extLst>
      <p:ext uri="{BB962C8B-B14F-4D97-AF65-F5344CB8AC3E}">
        <p14:creationId xmlns:p14="http://schemas.microsoft.com/office/powerpoint/2010/main" val="100515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Immediate Goals for MCR Therapeutics LLC</a:t>
            </a:r>
          </a:p>
        </p:txBody>
      </p:sp>
      <p:sp>
        <p:nvSpPr>
          <p:cNvPr id="3" name="Content Placeholder 2"/>
          <p:cNvSpPr>
            <a:spLocks noGrp="1"/>
          </p:cNvSpPr>
          <p:nvPr>
            <p:ph idx="1"/>
          </p:nvPr>
        </p:nvSpPr>
        <p:spPr>
          <a:xfrm>
            <a:off x="1101616" y="2636372"/>
            <a:ext cx="7886700" cy="3263504"/>
          </a:xfrm>
        </p:spPr>
        <p:txBody>
          <a:bodyPr>
            <a:normAutofit/>
          </a:bodyPr>
          <a:lstStyle/>
          <a:p>
            <a:r>
              <a:rPr lang="en-US" sz="2700" dirty="0">
                <a:solidFill>
                  <a:srgbClr val="C00000"/>
                </a:solidFill>
                <a:effectLst>
                  <a:outerShdw blurRad="38100" dist="38100" dir="2700000" algn="tl">
                    <a:srgbClr val="000000">
                      <a:alpha val="43137"/>
                    </a:srgbClr>
                  </a:outerShdw>
                </a:effectLst>
              </a:rPr>
              <a:t>Preclinical studies of MCR selective ligands.</a:t>
            </a:r>
          </a:p>
          <a:p>
            <a:r>
              <a:rPr lang="en-US" sz="2700" dirty="0">
                <a:solidFill>
                  <a:srgbClr val="C00000"/>
                </a:solidFill>
                <a:effectLst>
                  <a:outerShdw blurRad="38100" dist="38100" dir="2700000" algn="tl">
                    <a:srgbClr val="000000">
                      <a:alpha val="43137"/>
                    </a:srgbClr>
                  </a:outerShdw>
                </a:effectLst>
              </a:rPr>
              <a:t>Examination of delivery systems.</a:t>
            </a:r>
          </a:p>
          <a:p>
            <a:r>
              <a:rPr lang="en-US" sz="2700" dirty="0">
                <a:solidFill>
                  <a:srgbClr val="C00000"/>
                </a:solidFill>
                <a:effectLst>
                  <a:outerShdw blurRad="38100" dist="38100" dir="2700000" algn="tl">
                    <a:srgbClr val="000000">
                      <a:alpha val="43137"/>
                    </a:srgbClr>
                  </a:outerShdw>
                </a:effectLst>
              </a:rPr>
              <a:t>Application to FDA for clinical trials.</a:t>
            </a:r>
          </a:p>
          <a:p>
            <a:r>
              <a:rPr lang="en-US" sz="2700" dirty="0">
                <a:solidFill>
                  <a:srgbClr val="C00000"/>
                </a:solidFill>
                <a:effectLst>
                  <a:outerShdw blurRad="38100" dist="38100" dir="2700000" algn="tl">
                    <a:srgbClr val="000000">
                      <a:alpha val="43137"/>
                    </a:srgbClr>
                  </a:outerShdw>
                </a:effectLst>
              </a:rPr>
              <a:t>Clinical trials within 2-4 years.</a:t>
            </a:r>
          </a:p>
        </p:txBody>
      </p:sp>
    </p:spTree>
    <p:extLst>
      <p:ext uri="{BB962C8B-B14F-4D97-AF65-F5344CB8AC3E}">
        <p14:creationId xmlns:p14="http://schemas.microsoft.com/office/powerpoint/2010/main" val="733433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133514"/>
            <a:ext cx="8054657" cy="732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79388">
              <a:lnSpc>
                <a:spcPct val="75000"/>
              </a:lnSpc>
              <a:spcBef>
                <a:spcPct val="50000"/>
              </a:spcBef>
              <a:tabLst>
                <a:tab pos="1035050" algn="l"/>
                <a:tab pos="3597275" algn="l"/>
                <a:tab pos="6521450" algn="l"/>
              </a:tabLst>
            </a:pPr>
            <a:r>
              <a:rPr lang="en-US" dirty="0">
                <a:ea typeface="SimSun" pitchFamily="2" charset="-122"/>
              </a:rPr>
              <a:t>      </a:t>
            </a:r>
            <a:r>
              <a:rPr lang="en-US" b="1" dirty="0">
                <a:ea typeface="SimSun" pitchFamily="2" charset="-122"/>
              </a:rPr>
              <a:t>             </a:t>
            </a:r>
            <a:r>
              <a:rPr lang="en-US" b="1" i="1" dirty="0">
                <a:solidFill>
                  <a:srgbClr val="FFFF99"/>
                </a:solidFill>
                <a:ea typeface="SimSun" pitchFamily="2" charset="-122"/>
              </a:rPr>
              <a:t>Distribution</a:t>
            </a:r>
            <a:r>
              <a:rPr lang="en-US" b="1" dirty="0">
                <a:solidFill>
                  <a:srgbClr val="FFFF99"/>
                </a:solidFill>
                <a:ea typeface="SimSun" pitchFamily="2" charset="-122"/>
              </a:rPr>
              <a:t>	</a:t>
            </a:r>
            <a:r>
              <a:rPr lang="en-US" b="1" i="1" dirty="0">
                <a:solidFill>
                  <a:srgbClr val="FFFF99"/>
                </a:solidFill>
                <a:ea typeface="SimSun" pitchFamily="2" charset="-122"/>
              </a:rPr>
              <a:t>Function                              Modes of Regulation</a:t>
            </a:r>
            <a:br>
              <a:rPr lang="en-US" b="1" i="1" dirty="0">
                <a:solidFill>
                  <a:srgbClr val="FFFF99"/>
                </a:solidFill>
                <a:ea typeface="SimSun" pitchFamily="2" charset="-122"/>
              </a:rPr>
            </a:br>
            <a:r>
              <a:rPr lang="en-US" b="1" i="1" dirty="0">
                <a:solidFill>
                  <a:srgbClr val="FFFF99"/>
                </a:solidFill>
                <a:ea typeface="SimSun" pitchFamily="2" charset="-122"/>
              </a:rPr>
              <a:t/>
            </a:r>
            <a:br>
              <a:rPr lang="en-US" b="1" i="1" dirty="0">
                <a:solidFill>
                  <a:srgbClr val="FFFF99"/>
                </a:solidFill>
                <a:ea typeface="SimSun" pitchFamily="2" charset="-122"/>
              </a:rPr>
            </a:br>
            <a:r>
              <a:rPr lang="en-US" b="1" dirty="0">
                <a:solidFill>
                  <a:srgbClr val="FFCC66"/>
                </a:solidFill>
                <a:ea typeface="SimSun" pitchFamily="2" charset="-122"/>
              </a:rPr>
              <a:t>MC1R</a:t>
            </a:r>
            <a:r>
              <a:rPr lang="en-US" b="1" dirty="0">
                <a:solidFill>
                  <a:srgbClr val="FFFFFF"/>
                </a:solidFill>
                <a:ea typeface="SimSun" pitchFamily="2" charset="-122"/>
              </a:rPr>
              <a:t>	Melanoma and solid	Regulation of melanocyte  </a:t>
            </a:r>
            <a:r>
              <a:rPr lang="en-US" b="1" dirty="0" err="1">
                <a:solidFill>
                  <a:srgbClr val="FFFFFF"/>
                </a:solidFill>
                <a:ea typeface="SimSun" pitchFamily="2" charset="-122"/>
              </a:rPr>
              <a:t>Tyrosinase</a:t>
            </a:r>
            <a:r>
              <a:rPr lang="en-US" b="1" dirty="0">
                <a:solidFill>
                  <a:srgbClr val="FFFFFF"/>
                </a:solidFill>
                <a:ea typeface="SimSun" pitchFamily="2" charset="-122"/>
              </a:rPr>
              <a:t> and 	melanoma tumors,	pigmentation, hair color,    </a:t>
            </a:r>
            <a:r>
              <a:rPr lang="en-US" b="1" dirty="0" err="1">
                <a:solidFill>
                  <a:srgbClr val="FFFFFF"/>
                </a:solidFill>
                <a:ea typeface="SimSun" pitchFamily="2" charset="-122"/>
              </a:rPr>
              <a:t>tyrosinase</a:t>
            </a:r>
            <a:r>
              <a:rPr lang="en-US" b="1" dirty="0">
                <a:solidFill>
                  <a:srgbClr val="FFFFFF"/>
                </a:solidFill>
                <a:ea typeface="SimSun" pitchFamily="2" charset="-122"/>
              </a:rPr>
              <a:t> protein; 	Mammalian skin,	Pain	the expression 	</a:t>
            </a:r>
            <a:r>
              <a:rPr lang="en-US" b="1" dirty="0">
                <a:solidFill>
                  <a:srgbClr val="FFFFFF"/>
                </a:solidFill>
              </a:rPr>
              <a:t>Melanocytes</a:t>
            </a:r>
            <a:r>
              <a:rPr lang="en-US" dirty="0">
                <a:solidFill>
                  <a:srgbClr val="FFFFFF"/>
                </a:solidFill>
              </a:rPr>
              <a:t> </a:t>
            </a:r>
            <a:r>
              <a:rPr lang="en-US" b="1" dirty="0">
                <a:solidFill>
                  <a:srgbClr val="FFFFFF"/>
                </a:solidFill>
                <a:ea typeface="SimSun" pitchFamily="2" charset="-122"/>
              </a:rPr>
              <a:t>		regulated by the  			</a:t>
            </a:r>
            <a:r>
              <a:rPr lang="en-US" b="1" dirty="0" err="1">
                <a:solidFill>
                  <a:srgbClr val="FFFFFF"/>
                </a:solidFill>
                <a:ea typeface="SimSun" pitchFamily="2" charset="-122"/>
              </a:rPr>
              <a:t>microphtalmia</a:t>
            </a:r>
            <a:r>
              <a:rPr lang="en-US" b="1" dirty="0">
                <a:solidFill>
                  <a:srgbClr val="FFFFFF"/>
                </a:solidFill>
                <a:ea typeface="SimSun" pitchFamily="2" charset="-122"/>
              </a:rPr>
              <a:t/>
            </a:r>
            <a:br>
              <a:rPr lang="en-US" b="1" dirty="0">
                <a:solidFill>
                  <a:srgbClr val="FFFFFF"/>
                </a:solidFill>
                <a:ea typeface="SimSun" pitchFamily="2" charset="-122"/>
              </a:rPr>
            </a:br>
            <a:r>
              <a:rPr lang="en-US" b="1" dirty="0">
                <a:solidFill>
                  <a:srgbClr val="FFFFFF"/>
                </a:solidFill>
                <a:ea typeface="SimSun" pitchFamily="2" charset="-122"/>
              </a:rPr>
              <a:t>			transcription factors		                                              (MITF); </a:t>
            </a:r>
            <a:r>
              <a:rPr lang="en-US" b="1" dirty="0" err="1">
                <a:solidFill>
                  <a:srgbClr val="FFFFFF"/>
                </a:solidFill>
                <a:ea typeface="SimSun" pitchFamily="2" charset="-122"/>
              </a:rPr>
              <a:t>cAMP</a:t>
            </a:r>
            <a:endParaRPr lang="en-US" b="1" dirty="0">
              <a:solidFill>
                <a:srgbClr val="FFFFFF"/>
              </a:solidFill>
              <a:ea typeface="SimSun" pitchFamily="2" charset="-122"/>
            </a:endParaRPr>
          </a:p>
          <a:p>
            <a:pPr marL="179388">
              <a:tabLst>
                <a:tab pos="1035050" algn="l"/>
                <a:tab pos="3597275" algn="l"/>
                <a:tab pos="6521450" algn="l"/>
              </a:tabLst>
            </a:pPr>
            <a:r>
              <a:rPr lang="en-US" b="1" dirty="0">
                <a:solidFill>
                  <a:srgbClr val="FFCC66"/>
                </a:solidFill>
                <a:ea typeface="SimSun" pitchFamily="2" charset="-122"/>
              </a:rPr>
              <a:t>MC2R</a:t>
            </a:r>
            <a:r>
              <a:rPr lang="en-US" b="1" dirty="0">
                <a:solidFill>
                  <a:srgbClr val="FFFFFF"/>
                </a:solidFill>
                <a:ea typeface="SimSun" pitchFamily="2" charset="-122"/>
              </a:rPr>
              <a:t>  	Adrenal cortex	Produce glucocorticoids    </a:t>
            </a:r>
            <a:r>
              <a:rPr lang="en-US" b="1" dirty="0" err="1">
                <a:solidFill>
                  <a:srgbClr val="FFFFFF"/>
                </a:solidFill>
                <a:ea typeface="SimSun" pitchFamily="2" charset="-122"/>
              </a:rPr>
              <a:t>cAMP</a:t>
            </a:r>
            <a:r>
              <a:rPr lang="en-US" b="1" dirty="0">
                <a:solidFill>
                  <a:srgbClr val="FFFFFF"/>
                </a:solidFill>
                <a:ea typeface="SimSun" pitchFamily="2" charset="-122"/>
              </a:rPr>
              <a:t/>
            </a:r>
            <a:br>
              <a:rPr lang="en-US" b="1" dirty="0">
                <a:solidFill>
                  <a:srgbClr val="FFFFFF"/>
                </a:solidFill>
                <a:ea typeface="SimSun" pitchFamily="2" charset="-122"/>
              </a:rPr>
            </a:br>
            <a:r>
              <a:rPr lang="en-US" b="1" dirty="0">
                <a:solidFill>
                  <a:srgbClr val="FFFFFF"/>
                </a:solidFill>
                <a:ea typeface="SimSun" pitchFamily="2" charset="-122"/>
              </a:rPr>
              <a:t>             	human skin,	Fear/Flight </a:t>
            </a:r>
          </a:p>
          <a:p>
            <a:pPr marL="179388">
              <a:spcBef>
                <a:spcPct val="10000"/>
              </a:spcBef>
              <a:tabLst>
                <a:tab pos="1035050" algn="l"/>
                <a:tab pos="3597275" algn="l"/>
                <a:tab pos="6521450" algn="l"/>
              </a:tabLst>
            </a:pPr>
            <a:r>
              <a:rPr lang="en-US" b="1" dirty="0">
                <a:solidFill>
                  <a:srgbClr val="FFFFFF"/>
                </a:solidFill>
                <a:ea typeface="SimSun" pitchFamily="2" charset="-122"/>
              </a:rPr>
              <a:t>             	murine adipocyte</a:t>
            </a:r>
            <a:br>
              <a:rPr lang="en-US" b="1" dirty="0">
                <a:solidFill>
                  <a:srgbClr val="FFFFFF"/>
                </a:solidFill>
                <a:ea typeface="SimSun" pitchFamily="2" charset="-122"/>
              </a:rPr>
            </a:br>
            <a:r>
              <a:rPr lang="en-US" b="1" dirty="0">
                <a:solidFill>
                  <a:srgbClr val="FFCC66"/>
                </a:solidFill>
                <a:ea typeface="SimSun" pitchFamily="2" charset="-122"/>
              </a:rPr>
              <a:t>MC3R</a:t>
            </a:r>
            <a:r>
              <a:rPr lang="en-US" b="1" dirty="0">
                <a:solidFill>
                  <a:srgbClr val="FFFFFF"/>
                </a:solidFill>
                <a:ea typeface="SimSun" pitchFamily="2" charset="-122"/>
              </a:rPr>
              <a:t>	Brain, placenta,	Obesity, Regulation	 </a:t>
            </a:r>
            <a:r>
              <a:rPr lang="en-US" b="1" dirty="0" err="1">
                <a:solidFill>
                  <a:srgbClr val="FFFFFF"/>
                </a:solidFill>
                <a:ea typeface="SimSun" pitchFamily="2" charset="-122"/>
              </a:rPr>
              <a:t>Phosphoinositol</a:t>
            </a:r>
            <a:endParaRPr lang="en-US" b="1" dirty="0">
              <a:solidFill>
                <a:srgbClr val="FFFFFF"/>
              </a:solidFill>
              <a:ea typeface="SimSun" pitchFamily="2" charset="-122"/>
            </a:endParaRPr>
          </a:p>
          <a:p>
            <a:pPr marL="179388">
              <a:tabLst>
                <a:tab pos="1035050" algn="l"/>
                <a:tab pos="3597275" algn="l"/>
                <a:tab pos="6521450" algn="l"/>
              </a:tabLst>
            </a:pPr>
            <a:r>
              <a:rPr lang="en-US" b="1" dirty="0">
                <a:solidFill>
                  <a:srgbClr val="FFFFFF"/>
                </a:solidFill>
                <a:ea typeface="SimSun" pitchFamily="2" charset="-122"/>
              </a:rPr>
              <a:t>	gut, heart, septum,  	of Energy Homeostasis,	 pathway; </a:t>
            </a:r>
            <a:r>
              <a:rPr lang="en-US" b="1" dirty="0" err="1">
                <a:solidFill>
                  <a:srgbClr val="FFFFFF"/>
                </a:solidFill>
                <a:ea typeface="SimSun" pitchFamily="2" charset="-122"/>
              </a:rPr>
              <a:t>cAMP</a:t>
            </a:r>
            <a:r>
              <a:rPr lang="en-US" b="1" dirty="0">
                <a:solidFill>
                  <a:srgbClr val="FFFFFF"/>
                </a:solidFill>
                <a:ea typeface="SimSun" pitchFamily="2" charset="-122"/>
              </a:rPr>
              <a:t/>
            </a:r>
            <a:br>
              <a:rPr lang="en-US" b="1" dirty="0">
                <a:solidFill>
                  <a:srgbClr val="FFFFFF"/>
                </a:solidFill>
                <a:ea typeface="SimSun" pitchFamily="2" charset="-122"/>
              </a:rPr>
            </a:br>
            <a:r>
              <a:rPr lang="en-US" b="1" dirty="0">
                <a:solidFill>
                  <a:srgbClr val="FFFFFF"/>
                </a:solidFill>
                <a:ea typeface="SimSun" pitchFamily="2" charset="-122"/>
              </a:rPr>
              <a:t>             	hippocampus,	Inflammation, Sexuality</a:t>
            </a:r>
            <a:br>
              <a:rPr lang="en-US" b="1" dirty="0">
                <a:solidFill>
                  <a:srgbClr val="FFFFFF"/>
                </a:solidFill>
                <a:ea typeface="SimSun" pitchFamily="2" charset="-122"/>
              </a:rPr>
            </a:br>
            <a:r>
              <a:rPr lang="en-US" b="1" dirty="0">
                <a:solidFill>
                  <a:srgbClr val="FFFFFF"/>
                </a:solidFill>
                <a:ea typeface="SimSun" pitchFamily="2" charset="-122"/>
              </a:rPr>
              <a:t>             	thalamus</a:t>
            </a:r>
            <a:br>
              <a:rPr lang="en-US" b="1" dirty="0">
                <a:solidFill>
                  <a:srgbClr val="FFFFFF"/>
                </a:solidFill>
                <a:ea typeface="SimSun" pitchFamily="2" charset="-122"/>
              </a:rPr>
            </a:br>
            <a:r>
              <a:rPr lang="en-US" b="1" dirty="0">
                <a:solidFill>
                  <a:srgbClr val="FFCC66"/>
                </a:solidFill>
                <a:ea typeface="SimSun" pitchFamily="2" charset="-122"/>
              </a:rPr>
              <a:t>MC4R</a:t>
            </a:r>
            <a:r>
              <a:rPr lang="en-US" b="1" dirty="0">
                <a:solidFill>
                  <a:srgbClr val="FFFFFF"/>
                </a:solidFill>
                <a:ea typeface="SimSun" pitchFamily="2" charset="-122"/>
              </a:rPr>
              <a:t>	Virtually all brain	Feeding behavior	 </a:t>
            </a:r>
            <a:r>
              <a:rPr lang="en-US" b="1" dirty="0" err="1">
                <a:solidFill>
                  <a:srgbClr val="FFFFFF"/>
                </a:solidFill>
                <a:ea typeface="SimSun" pitchFamily="2" charset="-122"/>
              </a:rPr>
              <a:t>cAMP</a:t>
            </a:r>
            <a:endParaRPr lang="en-US" b="1" dirty="0">
              <a:solidFill>
                <a:srgbClr val="FFFFFF"/>
              </a:solidFill>
              <a:ea typeface="SimSun" pitchFamily="2" charset="-122"/>
            </a:endParaRPr>
          </a:p>
          <a:p>
            <a:pPr marL="179388">
              <a:tabLst>
                <a:tab pos="1035050" algn="l"/>
                <a:tab pos="3597275" algn="l"/>
                <a:tab pos="6521450" algn="l"/>
              </a:tabLst>
            </a:pPr>
            <a:r>
              <a:rPr lang="en-US" b="1" dirty="0">
                <a:solidFill>
                  <a:srgbClr val="FFFFFF"/>
                </a:solidFill>
                <a:ea typeface="SimSun" pitchFamily="2" charset="-122"/>
              </a:rPr>
              <a:t>	regions, Cortex,	(obesity, anorexia)</a:t>
            </a:r>
          </a:p>
          <a:p>
            <a:pPr marL="179388">
              <a:tabLst>
                <a:tab pos="1035050" algn="l"/>
                <a:tab pos="3597275" algn="l"/>
                <a:tab pos="6521450" algn="l"/>
              </a:tabLst>
            </a:pPr>
            <a:r>
              <a:rPr lang="en-US" b="1" dirty="0">
                <a:solidFill>
                  <a:srgbClr val="FFFFFF"/>
                </a:solidFill>
                <a:ea typeface="SimSun" pitchFamily="2" charset="-122"/>
              </a:rPr>
              <a:t>	thalamus,	Sexual Behavior</a:t>
            </a:r>
          </a:p>
          <a:p>
            <a:pPr marL="179388">
              <a:tabLst>
                <a:tab pos="1035050" algn="l"/>
                <a:tab pos="3597275" algn="l"/>
                <a:tab pos="6521450" algn="l"/>
              </a:tabLst>
            </a:pPr>
            <a:r>
              <a:rPr lang="en-US" b="1" dirty="0">
                <a:solidFill>
                  <a:srgbClr val="FFFFFF"/>
                </a:solidFill>
                <a:ea typeface="SimSun" pitchFamily="2" charset="-122"/>
              </a:rPr>
              <a:t>              hypothalamus                Neuronal Function</a:t>
            </a:r>
          </a:p>
          <a:p>
            <a:pPr marL="179388">
              <a:tabLst>
                <a:tab pos="1035050" algn="l"/>
                <a:tab pos="3597275" algn="l"/>
                <a:tab pos="6521450" algn="l"/>
              </a:tabLst>
            </a:pPr>
            <a:r>
              <a:rPr lang="en-US" b="1" dirty="0">
                <a:solidFill>
                  <a:srgbClr val="FFFFFF"/>
                </a:solidFill>
                <a:ea typeface="SimSun" pitchFamily="2" charset="-122"/>
              </a:rPr>
              <a:t>             brainstem, spinal cord</a:t>
            </a:r>
            <a:br>
              <a:rPr lang="en-US" b="1" dirty="0">
                <a:solidFill>
                  <a:srgbClr val="FFFFFF"/>
                </a:solidFill>
                <a:ea typeface="SimSun" pitchFamily="2" charset="-122"/>
              </a:rPr>
            </a:br>
            <a:r>
              <a:rPr lang="en-US" b="1" dirty="0">
                <a:solidFill>
                  <a:srgbClr val="FFCC66"/>
                </a:solidFill>
                <a:ea typeface="SimSun" pitchFamily="2" charset="-122"/>
              </a:rPr>
              <a:t>MC5R</a:t>
            </a:r>
            <a:r>
              <a:rPr lang="en-US" b="1" dirty="0">
                <a:solidFill>
                  <a:srgbClr val="FFFFFF"/>
                </a:solidFill>
                <a:ea typeface="SimSun" pitchFamily="2" charset="-122"/>
              </a:rPr>
              <a:t>	Peripheral tissue 	Thermo-regulation               </a:t>
            </a:r>
            <a:r>
              <a:rPr lang="en-US" b="1" dirty="0" err="1">
                <a:solidFill>
                  <a:srgbClr val="FFFFFF"/>
                </a:solidFill>
                <a:ea typeface="SimSun" pitchFamily="2" charset="-122"/>
              </a:rPr>
              <a:t>Jak</a:t>
            </a:r>
            <a:r>
              <a:rPr lang="en-US" b="1" dirty="0">
                <a:solidFill>
                  <a:srgbClr val="FFFFFF"/>
                </a:solidFill>
                <a:ea typeface="SimSun" pitchFamily="2" charset="-122"/>
              </a:rPr>
              <a:t>/STAT; cAMP</a:t>
            </a:r>
          </a:p>
          <a:p>
            <a:pPr marL="179388">
              <a:tabLst>
                <a:tab pos="1035050" algn="l"/>
                <a:tab pos="3597275" algn="l"/>
                <a:tab pos="6521450" algn="l"/>
              </a:tabLst>
            </a:pPr>
            <a:r>
              <a:rPr lang="en-US" b="1" dirty="0">
                <a:solidFill>
                  <a:srgbClr val="FFFFFF"/>
                </a:solidFill>
                <a:ea typeface="SimSun" pitchFamily="2" charset="-122"/>
              </a:rPr>
              <a:t>	Brain                           	</a:t>
            </a:r>
            <a:r>
              <a:rPr lang="en-US" b="1" dirty="0" err="1">
                <a:solidFill>
                  <a:srgbClr val="FFFFFF"/>
                </a:solidFill>
                <a:ea typeface="SimSun" pitchFamily="2" charset="-122"/>
              </a:rPr>
              <a:t>Subaccious</a:t>
            </a:r>
            <a:r>
              <a:rPr lang="en-US" b="1" dirty="0">
                <a:solidFill>
                  <a:srgbClr val="FFFFFF"/>
                </a:solidFill>
                <a:ea typeface="SimSun" pitchFamily="2" charset="-122"/>
              </a:rPr>
              <a:t> gland secretion</a:t>
            </a:r>
          </a:p>
        </p:txBody>
      </p:sp>
      <p:sp>
        <p:nvSpPr>
          <p:cNvPr id="2" name="Rectangle 1"/>
          <p:cNvSpPr/>
          <p:nvPr/>
        </p:nvSpPr>
        <p:spPr>
          <a:xfrm>
            <a:off x="-609600" y="381000"/>
            <a:ext cx="8969057" cy="752514"/>
          </a:xfrm>
          <a:prstGeom prst="rect">
            <a:avLst/>
          </a:prstGeom>
        </p:spPr>
        <p:txBody>
          <a:bodyPr wrap="square">
            <a:spAutoFit/>
          </a:bodyPr>
          <a:lstStyle/>
          <a:p>
            <a:pPr marL="179388" algn="ctr">
              <a:lnSpc>
                <a:spcPct val="75000"/>
              </a:lnSpc>
              <a:spcBef>
                <a:spcPct val="50000"/>
              </a:spcBef>
              <a:tabLst>
                <a:tab pos="1035050" algn="l"/>
                <a:tab pos="3597275" algn="l"/>
                <a:tab pos="6521450" algn="l"/>
              </a:tabLst>
            </a:pPr>
            <a:r>
              <a:rPr lang="en-US" sz="2800" b="1" dirty="0">
                <a:solidFill>
                  <a:srgbClr val="00FF00"/>
                </a:solidFill>
                <a:effectLst>
                  <a:outerShdw blurRad="38100" dist="38100" dir="2700000" algn="tl">
                    <a:srgbClr val="000000">
                      <a:alpha val="43137"/>
                    </a:srgbClr>
                  </a:outerShdw>
                </a:effectLst>
                <a:latin typeface="Arial Black" pitchFamily="34" charset="0"/>
                <a:ea typeface="SimSun" pitchFamily="2" charset="-122"/>
              </a:rPr>
              <a:t>THE MELANOCORTIN RECEPTORS AND THEIR FUNCTIONS</a:t>
            </a:r>
          </a:p>
        </p:txBody>
      </p:sp>
      <mc:AlternateContent xmlns:mc="http://schemas.openxmlformats.org/markup-compatibility/2006">
        <mc:Choice xmlns="" xmlns:pslz="http://schemas.microsoft.com/office/powerpoint/2016/slidezoom" Requires="pslz">
          <p:graphicFrame>
            <p:nvGraphicFramePr>
              <p:cNvPr id="4" name="Slide Zoom 3">
                <a:extLst>
                  <a:ext uri="{FF2B5EF4-FFF2-40B4-BE49-F238E27FC236}">
                    <a16:creationId xmlns:a16="http://schemas.microsoft.com/office/drawing/2014/main" id="{DCD88A24-9E11-4B62-98D0-072760531EA3}"/>
                  </a:ext>
                </a:extLst>
              </p:cNvPr>
              <p:cNvGraphicFramePr>
                <a:graphicFrameLocks noChangeAspect="1"/>
              </p:cNvGraphicFramePr>
              <p:nvPr>
                <p:extLst>
                  <p:ext uri="{D42A27DB-BD31-4B8C-83A1-F6EECF244321}">
                    <p14:modId xmlns:p14="http://schemas.microsoft.com/office/powerpoint/2010/main" val="3723774318"/>
                  </p:ext>
                </p:extLst>
              </p:nvPr>
            </p:nvGraphicFramePr>
            <p:xfrm>
              <a:off x="-6629400" y="4495800"/>
              <a:ext cx="2286000" cy="1714500"/>
            </p:xfrm>
            <a:graphic>
              <a:graphicData uri="http://schemas.microsoft.com/office/powerpoint/2016/slidezoom">
                <pslz:sldZm>
                  <pslz:sldZmObj sldId="273" cId="937528786">
                    <pslz:zmPr id="{3E8B06FD-1CCC-406F-A6FA-D68EC9FD17A2}"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4" name="Slide Zoom 3">
                <a:hlinkClick r:id="rId3" action="ppaction://hlinksldjump"/>
                <a:extLst>
                  <a:ext uri="{FF2B5EF4-FFF2-40B4-BE49-F238E27FC236}">
                    <a16:creationId xmlns:a16="http://schemas.microsoft.com/office/drawing/2014/main" id="{DCD88A24-9E11-4B62-98D0-072760531EA3}"/>
                  </a:ext>
                </a:extLst>
              </p:cNvPr>
              <p:cNvPicPr>
                <a:picLocks noGrp="1" noRot="1" noChangeAspect="1" noMove="1" noResize="1" noEditPoints="1" noAdjustHandles="1" noChangeArrowheads="1" noChangeShapeType="1"/>
              </p:cNvPicPr>
              <p:nvPr/>
            </p:nvPicPr>
            <p:blipFill>
              <a:blip r:embed="rId4"/>
              <a:stretch>
                <a:fillRect/>
              </a:stretch>
            </p:blipFill>
            <p:spPr>
              <a:xfrm>
                <a:off x="-6629400" y="449580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937528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MAJOR POTENTIAL APPLICATIONS FOR LIGANDS SELECTIVE FOR MELANOCORTIN RECEPTORS</a:t>
            </a:r>
          </a:p>
        </p:txBody>
      </p:sp>
      <p:sp>
        <p:nvSpPr>
          <p:cNvPr id="3" name="Content Placeholder 2"/>
          <p:cNvSpPr>
            <a:spLocks noGrp="1"/>
          </p:cNvSpPr>
          <p:nvPr>
            <p:ph idx="1"/>
          </p:nvPr>
        </p:nvSpPr>
        <p:spPr>
          <a:xfrm>
            <a:off x="457200" y="1417638"/>
            <a:ext cx="8229600" cy="5287962"/>
          </a:xfrm>
        </p:spPr>
        <p:txBody>
          <a:bodyPr/>
          <a:lstStyle/>
          <a:p>
            <a:r>
              <a:rPr lang="en-US" sz="2000" dirty="0">
                <a:solidFill>
                  <a:schemeClr val="bg2"/>
                </a:solidFill>
              </a:rPr>
              <a:t>1.  Pigmentation Without Sun</a:t>
            </a:r>
          </a:p>
          <a:p>
            <a:pPr marL="457200" lvl="1" indent="0">
              <a:buNone/>
            </a:pPr>
            <a:r>
              <a:rPr lang="en-US" sz="2000" dirty="0">
                <a:solidFill>
                  <a:schemeClr val="bg2"/>
                </a:solidFill>
              </a:rPr>
              <a:t>	A.  Prevention of Melanoma and Other Skin Cancers</a:t>
            </a:r>
          </a:p>
          <a:p>
            <a:pPr marL="457200" lvl="1" indent="0">
              <a:buNone/>
            </a:pPr>
            <a:r>
              <a:rPr lang="en-US" sz="2000" dirty="0">
                <a:solidFill>
                  <a:schemeClr val="bg2"/>
                </a:solidFill>
              </a:rPr>
              <a:t>	B.  Pigmentary Disorders</a:t>
            </a:r>
          </a:p>
          <a:p>
            <a:pPr marL="800100" lvl="1" indent="-342900">
              <a:buAutoNum type="arabicPeriod" startAt="2"/>
            </a:pPr>
            <a:r>
              <a:rPr lang="en-US" sz="2000" dirty="0">
                <a:solidFill>
                  <a:schemeClr val="bg2"/>
                </a:solidFill>
              </a:rPr>
              <a:t>Treatment of Melanoma Cancer</a:t>
            </a:r>
          </a:p>
          <a:p>
            <a:pPr marL="800100" lvl="1" indent="-342900">
              <a:buAutoNum type="arabicPeriod" startAt="2"/>
            </a:pPr>
            <a:r>
              <a:rPr lang="en-US" sz="2000" dirty="0">
                <a:solidFill>
                  <a:schemeClr val="bg2"/>
                </a:solidFill>
              </a:rPr>
              <a:t>Stress Related Disorders</a:t>
            </a:r>
          </a:p>
          <a:p>
            <a:pPr marL="800100" lvl="1" indent="-342900">
              <a:buAutoNum type="arabicPeriod" startAt="2"/>
            </a:pPr>
            <a:r>
              <a:rPr lang="en-US" sz="2000" dirty="0">
                <a:solidFill>
                  <a:schemeClr val="bg2"/>
                </a:solidFill>
              </a:rPr>
              <a:t>Feeding Behavior</a:t>
            </a:r>
          </a:p>
          <a:p>
            <a:pPr marL="457200" lvl="1" indent="0">
              <a:buNone/>
            </a:pPr>
            <a:r>
              <a:rPr lang="en-US" sz="2000" dirty="0">
                <a:solidFill>
                  <a:schemeClr val="bg2"/>
                </a:solidFill>
              </a:rPr>
              <a:t>	A.  Obesity</a:t>
            </a:r>
          </a:p>
          <a:p>
            <a:pPr marL="457200" lvl="1" indent="0">
              <a:buNone/>
            </a:pPr>
            <a:r>
              <a:rPr lang="en-US" sz="2000" dirty="0">
                <a:solidFill>
                  <a:schemeClr val="bg2"/>
                </a:solidFill>
              </a:rPr>
              <a:t>	B. Anorexia</a:t>
            </a:r>
          </a:p>
          <a:p>
            <a:pPr marL="800100" lvl="1" indent="-342900">
              <a:buAutoNum type="arabicPeriod" startAt="5"/>
            </a:pPr>
            <a:r>
              <a:rPr lang="en-US" sz="2000" dirty="0">
                <a:solidFill>
                  <a:schemeClr val="bg2"/>
                </a:solidFill>
              </a:rPr>
              <a:t>Sexual Behavior and Dysfunction</a:t>
            </a:r>
          </a:p>
          <a:p>
            <a:pPr marL="800100" lvl="1" indent="-342900">
              <a:buAutoNum type="arabicPeriod" startAt="6"/>
            </a:pPr>
            <a:r>
              <a:rPr lang="en-US" sz="2000" dirty="0">
                <a:solidFill>
                  <a:schemeClr val="bg2"/>
                </a:solidFill>
              </a:rPr>
              <a:t>Neurodegenerative Diseases</a:t>
            </a:r>
          </a:p>
          <a:p>
            <a:pPr marL="800100" lvl="1" indent="-342900">
              <a:buAutoNum type="arabicPeriod" startAt="7"/>
            </a:pPr>
            <a:r>
              <a:rPr lang="en-US" sz="2000" dirty="0">
                <a:solidFill>
                  <a:schemeClr val="bg2"/>
                </a:solidFill>
              </a:rPr>
              <a:t>Immune Response</a:t>
            </a:r>
          </a:p>
          <a:p>
            <a:pPr marL="457200" lvl="1" indent="0">
              <a:buNone/>
            </a:pPr>
            <a:endParaRPr lang="en-US" sz="2000" dirty="0">
              <a:solidFill>
                <a:schemeClr val="bg2"/>
              </a:solidFill>
            </a:endParaRPr>
          </a:p>
          <a:p>
            <a:pPr marL="457200" lvl="1" indent="0">
              <a:buNone/>
            </a:pPr>
            <a:r>
              <a:rPr lang="en-US" sz="2000" dirty="0">
                <a:solidFill>
                  <a:schemeClr val="bg2"/>
                </a:solidFill>
              </a:rPr>
              <a:t>AND MANY OTHERS:  </a:t>
            </a:r>
            <a:r>
              <a:rPr lang="en-US" sz="1800" dirty="0">
                <a:solidFill>
                  <a:schemeClr val="bg2"/>
                </a:solidFill>
              </a:rPr>
              <a:t>We Now Have Stable, Bioavailable, Receptor  Selective Agonist and Antagonist Ligands For MC1R, MC3R, MC4R and MC5R</a:t>
            </a:r>
            <a:endParaRPr lang="en-US" sz="2000" dirty="0">
              <a:solidFill>
                <a:schemeClr val="bg2"/>
              </a:solidFill>
            </a:endParaRPr>
          </a:p>
          <a:p>
            <a:pPr marL="457200" lvl="1" indent="0">
              <a:buNone/>
            </a:pPr>
            <a:r>
              <a:rPr lang="en-US" sz="1200" dirty="0">
                <a:solidFill>
                  <a:schemeClr val="bg2"/>
                </a:solidFill>
              </a:rPr>
              <a:t>	</a:t>
            </a:r>
          </a:p>
          <a:p>
            <a:pPr marL="800100" lvl="1" indent="-342900">
              <a:buAutoNum type="arabicPeriod" startAt="2"/>
            </a:pPr>
            <a:endParaRPr lang="en-US" sz="1400" dirty="0"/>
          </a:p>
          <a:p>
            <a:pPr marL="457200" lvl="1" indent="0">
              <a:buNone/>
            </a:pPr>
            <a:r>
              <a:rPr lang="en-US" sz="1600" dirty="0"/>
              <a:t>	</a:t>
            </a:r>
          </a:p>
          <a:p>
            <a:pPr marL="457200" lvl="1" indent="0">
              <a:buNone/>
            </a:pPr>
            <a:endParaRPr lang="en-US" sz="1200" dirty="0"/>
          </a:p>
        </p:txBody>
      </p:sp>
    </p:spTree>
    <p:extLst>
      <p:ext uri="{BB962C8B-B14F-4D97-AF65-F5344CB8AC3E}">
        <p14:creationId xmlns:p14="http://schemas.microsoft.com/office/powerpoint/2010/main" val="252084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216" y="857251"/>
            <a:ext cx="7886700" cy="994172"/>
          </a:xfrm>
        </p:spPr>
        <p:txBody>
          <a:bodyPr/>
          <a:lstStyle/>
          <a:p>
            <a:r>
              <a:rPr lang="en-US" b="1" dirty="0">
                <a:solidFill>
                  <a:srgbClr val="FF0000"/>
                </a:solidFill>
                <a:effectLst>
                  <a:outerShdw blurRad="38100" dist="38100" dir="2700000" algn="tl">
                    <a:srgbClr val="000000">
                      <a:alpha val="43137"/>
                    </a:srgbClr>
                  </a:outerShdw>
                </a:effectLst>
              </a:rPr>
              <a:t>Leading Compounds for MCR Therapeutics</a:t>
            </a:r>
          </a:p>
        </p:txBody>
      </p:sp>
      <p:sp>
        <p:nvSpPr>
          <p:cNvPr id="3" name="Content Placeholder 2"/>
          <p:cNvSpPr>
            <a:spLocks noGrp="1"/>
          </p:cNvSpPr>
          <p:nvPr>
            <p:ph idx="1"/>
          </p:nvPr>
        </p:nvSpPr>
        <p:spPr>
          <a:xfrm>
            <a:off x="628651" y="1897774"/>
            <a:ext cx="8010854" cy="4102976"/>
          </a:xfrm>
        </p:spPr>
        <p:txBody>
          <a:bodyPr>
            <a:normAutofit fontScale="25000" lnSpcReduction="20000"/>
          </a:bodyPr>
          <a:lstStyle/>
          <a:p>
            <a:pPr marL="0" indent="0">
              <a:buNone/>
            </a:pPr>
            <a:r>
              <a:rPr lang="en-US" sz="9600" b="1" dirty="0">
                <a:solidFill>
                  <a:srgbClr val="C00000"/>
                </a:solidFill>
              </a:rPr>
              <a:t>First generation of MT-I, NDP-</a:t>
            </a:r>
            <a:r>
              <a:rPr lang="el-GR" sz="9600" b="1" dirty="0">
                <a:solidFill>
                  <a:srgbClr val="C00000"/>
                </a:solidFill>
              </a:rPr>
              <a:t>α</a:t>
            </a:r>
            <a:r>
              <a:rPr lang="en-US" sz="9600" b="1" dirty="0">
                <a:solidFill>
                  <a:srgbClr val="C00000"/>
                </a:solidFill>
              </a:rPr>
              <a:t>-MSH, Prescription Drug, </a:t>
            </a:r>
            <a:r>
              <a:rPr lang="en-US" sz="9600" b="1" dirty="0"/>
              <a:t>“</a:t>
            </a:r>
            <a:r>
              <a:rPr lang="en-US" sz="9600" b="1" dirty="0" err="1"/>
              <a:t>Afamelanotide</a:t>
            </a:r>
            <a:r>
              <a:rPr lang="en-US" sz="9600" b="1" dirty="0"/>
              <a:t>” for the treatment of congenital erythropoietic porphyria in Europe and skin color disorders in Australia. Non-selective</a:t>
            </a:r>
          </a:p>
          <a:p>
            <a:pPr marL="0" indent="0">
              <a:buNone/>
            </a:pPr>
            <a:endParaRPr lang="en-US" sz="9600" b="1" dirty="0"/>
          </a:p>
          <a:p>
            <a:pPr marL="0" indent="0">
              <a:buNone/>
            </a:pPr>
            <a:r>
              <a:rPr lang="en-US" sz="9600" b="1" dirty="0">
                <a:solidFill>
                  <a:srgbClr val="FF0000"/>
                </a:solidFill>
              </a:rPr>
              <a:t>Second generation of MT-II</a:t>
            </a:r>
            <a:r>
              <a:rPr lang="en-US" sz="9600" b="1" dirty="0"/>
              <a:t>, MT-II derivative for female sexual response is nearing approval in the US. Non-selective</a:t>
            </a:r>
          </a:p>
          <a:p>
            <a:pPr marL="0" indent="0">
              <a:buNone/>
            </a:pPr>
            <a:endParaRPr lang="en-US" sz="9600" b="1" dirty="0"/>
          </a:p>
          <a:p>
            <a:pPr marL="0" indent="0">
              <a:buNone/>
            </a:pPr>
            <a:r>
              <a:rPr lang="en-US" sz="9600" b="1" dirty="0">
                <a:solidFill>
                  <a:srgbClr val="FF0000"/>
                </a:solidFill>
              </a:rPr>
              <a:t>Latest generation of MTX</a:t>
            </a:r>
            <a:r>
              <a:rPr lang="en-US" sz="9600" b="1" dirty="0"/>
              <a:t> are selective and more bioavailable, and are available for clinical trials for pigmentation and melanoma prevention, anxiety, feeding behavior and many others.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AlternateContent xmlns:mc="http://schemas.openxmlformats.org/markup-compatibility/2006">
        <mc:Choice xmlns="" xmlns:pslz="http://schemas.microsoft.com/office/powerpoint/2016/slidezoom" Requires="pslz">
          <p:graphicFrame>
            <p:nvGraphicFramePr>
              <p:cNvPr id="5" name="Slide Zoom 4">
                <a:extLst>
                  <a:ext uri="{FF2B5EF4-FFF2-40B4-BE49-F238E27FC236}">
                    <a16:creationId xmlns:a16="http://schemas.microsoft.com/office/drawing/2014/main" id="{F5618A31-9FDF-4C24-8A75-41CB58873EA7}"/>
                  </a:ext>
                </a:extLst>
              </p:cNvPr>
              <p:cNvGraphicFramePr>
                <a:graphicFrameLocks noChangeAspect="1"/>
              </p:cNvGraphicFramePr>
              <p:nvPr>
                <p:extLst>
                  <p:ext uri="{D42A27DB-BD31-4B8C-83A1-F6EECF244321}">
                    <p14:modId xmlns:p14="http://schemas.microsoft.com/office/powerpoint/2010/main" val="141386428"/>
                  </p:ext>
                </p:extLst>
              </p:nvPr>
            </p:nvGraphicFramePr>
            <p:xfrm>
              <a:off x="-2203174" y="916827"/>
              <a:ext cx="2286000" cy="1714500"/>
            </p:xfrm>
            <a:graphic>
              <a:graphicData uri="http://schemas.microsoft.com/office/powerpoint/2016/slidezoom">
                <pslz:sldZm>
                  <pslz:sldZmObj sldId="361" cId="2538412573">
                    <pslz:zmPr id="{EC8F2D67-CDE1-439C-8992-156BEB983590}"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F5618A31-9FDF-4C24-8A75-41CB58873EA7}"/>
                  </a:ext>
                </a:extLst>
              </p:cNvPr>
              <p:cNvPicPr>
                <a:picLocks noGrp="1" noRot="1" noChangeAspect="1" noMove="1" noResize="1" noEditPoints="1" noAdjustHandles="1" noChangeArrowheads="1" noChangeShapeType="1"/>
              </p:cNvPicPr>
              <p:nvPr/>
            </p:nvPicPr>
            <p:blipFill>
              <a:blip r:embed="rId4"/>
              <a:stretch>
                <a:fillRect/>
              </a:stretch>
            </p:blipFill>
            <p:spPr>
              <a:xfrm>
                <a:off x="-2203174" y="916827"/>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538412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Applications for Melanoma Prevention</a:t>
            </a:r>
          </a:p>
        </p:txBody>
      </p:sp>
      <p:sp>
        <p:nvSpPr>
          <p:cNvPr id="3" name="Content Placeholder 2"/>
          <p:cNvSpPr>
            <a:spLocks noGrp="1"/>
          </p:cNvSpPr>
          <p:nvPr>
            <p:ph idx="1"/>
          </p:nvPr>
        </p:nvSpPr>
        <p:spPr>
          <a:xfrm>
            <a:off x="628650" y="2226469"/>
            <a:ext cx="8018736" cy="3675747"/>
          </a:xfrm>
        </p:spPr>
        <p:txBody>
          <a:bodyPr>
            <a:normAutofit lnSpcReduction="10000"/>
          </a:bodyPr>
          <a:lstStyle/>
          <a:p>
            <a:pPr marL="0" indent="0" algn="just">
              <a:buNone/>
            </a:pPr>
            <a:r>
              <a:rPr lang="en-US" dirty="0"/>
              <a:t>Melanoma is the most dangerous form of skin cancer. In 2016, there is an estimated 73,870 new cases of melanoma, with an estimated of 10,130 deaths in the U. S. alone. Exposure to UV radiation is the primary risk factor for melanoma. Skin pigmentation, on the other hand, is an effective protection against melanoma. Melanocytes can produce melanin, which is able to dissipate over 99.9% of UV radiation. The strong correlation between skin pigmentation and melanoma risk is also evidenced by the fact that in the U.S., Caucasians have 20-30 times higher chances of getting melanoma than Asians and Blacks. Current efforts seek to prevent UV damage to human skin, which in many cases leads to melanoma and other skin cancers. As a result, inducing skin pigmentation without UV exposure is considered an effective way to prevent UV induced melanoma.</a:t>
            </a:r>
          </a:p>
          <a:p>
            <a:endParaRPr lang="en-US" dirty="0"/>
          </a:p>
        </p:txBody>
      </p:sp>
    </p:spTree>
    <p:extLst>
      <p:ext uri="{BB962C8B-B14F-4D97-AF65-F5344CB8AC3E}">
        <p14:creationId xmlns:p14="http://schemas.microsoft.com/office/powerpoint/2010/main" val="1303509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80075" y="228600"/>
            <a:ext cx="93041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FF00"/>
                </a:solidFill>
                <a:effectLst>
                  <a:outerShdw blurRad="38100" dist="38100" dir="2700000" algn="tl">
                    <a:srgbClr val="000000">
                      <a:alpha val="43137"/>
                    </a:srgbClr>
                  </a:outerShdw>
                </a:effectLst>
                <a:uLnTx/>
                <a:uFillTx/>
                <a:latin typeface="Arial Black" pitchFamily="34" charset="0"/>
                <a:ea typeface="+mn-ea"/>
                <a:cs typeface="Arial" charset="0"/>
              </a:rPr>
              <a:t>MT I AND MT II CAN PIGMENT HUMANS WITHOUT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FF00"/>
                </a:solidFill>
                <a:effectLst>
                  <a:outerShdw blurRad="38100" dist="38100" dir="2700000" algn="tl">
                    <a:srgbClr val="000000">
                      <a:alpha val="43137"/>
                    </a:srgbClr>
                  </a:outerShdw>
                </a:effectLst>
                <a:uLnTx/>
                <a:uFillTx/>
                <a:latin typeface="Arial Black" pitchFamily="34" charset="0"/>
                <a:ea typeface="+mn-ea"/>
                <a:cs typeface="Arial" charset="0"/>
              </a:rPr>
              <a:t>SUN AND PROTECT DNA FROM UV DAMAGE</a:t>
            </a:r>
          </a:p>
        </p:txBody>
      </p:sp>
      <p:sp>
        <p:nvSpPr>
          <p:cNvPr id="5" name="TextBox 4"/>
          <p:cNvSpPr txBox="1"/>
          <p:nvPr/>
        </p:nvSpPr>
        <p:spPr>
          <a:xfrm>
            <a:off x="1066800" y="1066800"/>
            <a:ext cx="7010400" cy="2432050"/>
          </a:xfrm>
          <a:prstGeom prst="rect">
            <a:avLst/>
          </a:prstGeom>
          <a:solidFill>
            <a:srgbClr val="FFFFFF"/>
          </a:solidFill>
        </p:spPr>
        <p:txBody>
          <a:bodyPr>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tab pos="393700" algn="l"/>
              </a:tabLst>
              <a:defRPr/>
            </a:pPr>
            <a:r>
              <a:rPr kumimoji="0" lang="en-US" sz="22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Human clinical trials have been run at the </a:t>
            </a:r>
            <a:r>
              <a:rPr kumimoji="0" lang="en-US" sz="2200" b="1" i="0" u="none" strike="noStrike" kern="1200" cap="none" spc="0" normalizeH="0" baseline="0" noProof="0" dirty="0" err="1">
                <a:ln>
                  <a:noFill/>
                </a:ln>
                <a:solidFill>
                  <a:srgbClr val="0000FF"/>
                </a:solidFill>
                <a:effectLst/>
                <a:uLnTx/>
                <a:uFillTx/>
                <a:latin typeface="Arial" pitchFamily="34" charset="0"/>
                <a:ea typeface="+mn-ea"/>
                <a:cs typeface="Arial" pitchFamily="34" charset="0"/>
              </a:rPr>
              <a:t>UofA</a:t>
            </a:r>
            <a:r>
              <a:rPr kumimoji="0" lang="en-US" sz="22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 on MT-I  and MT-II to examine pigmentation effects</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22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2.	Pigmentation occurs throughout the body</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tab pos="457200" algn="l"/>
              </a:tabLst>
              <a:defRPr/>
            </a:pPr>
            <a:r>
              <a:rPr kumimoji="0" lang="en-US" sz="22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U.V. radiation damage of DNA is reduced by MT-I and MT-II induced pigmentation</a:t>
            </a:r>
          </a:p>
        </p:txBody>
      </p:sp>
      <p:sp>
        <p:nvSpPr>
          <p:cNvPr id="37892" name="TextBox 5"/>
          <p:cNvSpPr txBox="1">
            <a:spLocks noChangeArrowheads="1"/>
          </p:cNvSpPr>
          <p:nvPr/>
        </p:nvSpPr>
        <p:spPr bwMode="auto">
          <a:xfrm>
            <a:off x="169863" y="3657600"/>
            <a:ext cx="8974137"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N Levine, SN Sheftel, T Eytan, RT Dorr, ME Hadley, JC Weinrach, GA Ertl, K Toth, VJ Hruby. </a:t>
            </a:r>
            <a:r>
              <a:rPr kumimoji="0" lang="en-US" sz="1300" b="1" i="1" u="none" strike="noStrike" kern="1200" cap="none" spc="0" normalizeH="0" baseline="0" noProof="0">
                <a:ln>
                  <a:noFill/>
                </a:ln>
                <a:solidFill>
                  <a:srgbClr val="F8F8F8"/>
                </a:solidFill>
                <a:effectLst/>
                <a:uLnTx/>
                <a:uFillTx/>
                <a:latin typeface="Arial" charset="0"/>
                <a:ea typeface="+mn-ea"/>
                <a:cs typeface="Arial" charset="0"/>
              </a:rPr>
              <a:t>J. Am. Med.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a:ln>
                  <a:noFill/>
                </a:ln>
                <a:solidFill>
                  <a:srgbClr val="F8F8F8"/>
                </a:solidFill>
                <a:effectLst/>
                <a:uLnTx/>
                <a:uFillTx/>
                <a:latin typeface="Arial" charset="0"/>
                <a:ea typeface="+mn-ea"/>
                <a:cs typeface="Arial" charset="0"/>
              </a:rPr>
              <a:t>Assoc</a:t>
            </a: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 266,</a:t>
            </a:r>
            <a:r>
              <a:rPr kumimoji="0" lang="en-US" sz="1300" b="1" i="0" u="sng" strike="noStrike" kern="1200" cap="none" spc="0" normalizeH="0" baseline="0" noProof="0">
                <a:ln>
                  <a:noFill/>
                </a:ln>
                <a:solidFill>
                  <a:srgbClr val="F8F8F8"/>
                </a:solidFill>
                <a:effectLst/>
                <a:uLnTx/>
                <a:uFillTx/>
                <a:latin typeface="Arial" charset="0"/>
                <a:ea typeface="+mn-ea"/>
                <a:cs typeface="Arial" charset="0"/>
              </a:rPr>
              <a:t> </a:t>
            </a: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2730-2736 (1991).</a:t>
            </a: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8F8F8"/>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ME Hadley, VJ Hruby, SD Sharma, RT Dorr, N Levine.  </a:t>
            </a:r>
            <a:r>
              <a:rPr kumimoji="0" lang="en-US" sz="1300" b="1" i="1" u="none" strike="noStrike" kern="1200" cap="none" spc="0" normalizeH="0" baseline="0" noProof="0">
                <a:ln>
                  <a:noFill/>
                </a:ln>
                <a:solidFill>
                  <a:srgbClr val="F8F8F8"/>
                </a:solidFill>
                <a:effectLst/>
                <a:uLnTx/>
                <a:uFillTx/>
                <a:latin typeface="Arial" charset="0"/>
                <a:ea typeface="+mn-ea"/>
                <a:cs typeface="Arial" charset="0"/>
              </a:rPr>
              <a:t>Ann. New York Acad. Sci</a:t>
            </a: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 680, 424-439 (1993).</a:t>
            </a: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8F8F8"/>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ME Hadley, SD Sharma, VJ Hruby.  Peptides: Biology and Chemistry, Proc. of the 1992 Chinese Peptide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Symposium, Y Du, JP Tam and Y Zhang, Eds.,ESCOM Sci. Pub., Leiden, 53-56 (1993).</a:t>
            </a: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8F8F8"/>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SO Ugwu, J Blanchard, RT Dorr, N Levine, C Brooks, ME Hadley, M Aickin, VJ Hruby. </a:t>
            </a:r>
            <a:r>
              <a:rPr kumimoji="0" lang="en-US" sz="1300" b="1" i="1" u="none" strike="noStrike" kern="1200" cap="none" spc="0" normalizeH="0" baseline="0" noProof="0">
                <a:ln>
                  <a:noFill/>
                </a:ln>
                <a:solidFill>
                  <a:srgbClr val="F8F8F8"/>
                </a:solidFill>
                <a:effectLst/>
                <a:uLnTx/>
                <a:uFillTx/>
                <a:latin typeface="Arial" charset="0"/>
                <a:ea typeface="+mn-ea"/>
                <a:cs typeface="Arial" charset="0"/>
              </a:rPr>
              <a:t>Biopharm. Drug Disposit</a:t>
            </a: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18, 259-269 (1997).</a:t>
            </a: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8F8F8"/>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J Jiang, SD Sharma, S Nakamura, JY Lai, JL Fink, VJ Hruby, ME Hadley. </a:t>
            </a:r>
            <a:r>
              <a:rPr kumimoji="0" lang="fr-FR" sz="1300" b="1" i="1" u="none" strike="noStrike" kern="1200" cap="none" spc="0" normalizeH="0" baseline="0" noProof="0">
                <a:ln>
                  <a:noFill/>
                </a:ln>
                <a:solidFill>
                  <a:srgbClr val="F8F8F8"/>
                </a:solidFill>
                <a:effectLst/>
                <a:uLnTx/>
                <a:uFillTx/>
                <a:latin typeface="Arial" charset="0"/>
                <a:ea typeface="+mn-ea"/>
                <a:cs typeface="Arial" charset="0"/>
              </a:rPr>
              <a:t>Pigment Cell Res., </a:t>
            </a:r>
            <a:r>
              <a:rPr kumimoji="0" lang="fr-FR" sz="1300" b="1" i="0" u="none" strike="noStrike" kern="1200" cap="none" spc="0" normalizeH="0" baseline="0" noProof="0">
                <a:ln>
                  <a:noFill/>
                </a:ln>
                <a:solidFill>
                  <a:srgbClr val="F8F8F8"/>
                </a:solidFill>
                <a:effectLst/>
                <a:uLnTx/>
                <a:uFillTx/>
                <a:latin typeface="Arial" charset="0"/>
                <a:ea typeface="+mn-ea"/>
                <a:cs typeface="Arial" charset="0"/>
              </a:rPr>
              <a:t>8, 314-323 (1995).</a:t>
            </a: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fr-FR" sz="1300" b="1" i="0" u="none" strike="noStrike" kern="1200" cap="none" spc="0" normalizeH="0" baseline="0" noProof="0">
              <a:ln>
                <a:noFill/>
              </a:ln>
              <a:solidFill>
                <a:srgbClr val="F8F8F8"/>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RT Dorr, R Lines, N Levine, C Brooks, L Xiang, VJ Hruby, ME Hadley. </a:t>
            </a:r>
            <a:r>
              <a:rPr kumimoji="0" lang="en-US" sz="1300" b="1" i="1" u="none" strike="noStrike" kern="1200" cap="none" spc="0" normalizeH="0" baseline="0" noProof="0">
                <a:ln>
                  <a:noFill/>
                </a:ln>
                <a:solidFill>
                  <a:srgbClr val="F8F8F8"/>
                </a:solidFill>
                <a:effectLst/>
                <a:uLnTx/>
                <a:uFillTx/>
                <a:latin typeface="Arial" charset="0"/>
                <a:ea typeface="+mn-ea"/>
                <a:cs typeface="Arial" charset="0"/>
              </a:rPr>
              <a:t>Life Sciences</a:t>
            </a: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 58, 1777-1784 (1996).</a:t>
            </a: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8F8F8"/>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SD Sharma, J Jiang, ME Hadley,  DL Bentley, VJ Hruby.  </a:t>
            </a:r>
            <a:r>
              <a:rPr kumimoji="0" lang="pl-PL" sz="1300" b="1" i="1" u="none" strike="noStrike" kern="1200" cap="none" spc="0" normalizeH="0" baseline="0" noProof="0">
                <a:ln>
                  <a:noFill/>
                </a:ln>
                <a:solidFill>
                  <a:srgbClr val="F8F8F8"/>
                </a:solidFill>
                <a:effectLst/>
                <a:uLnTx/>
                <a:uFillTx/>
                <a:latin typeface="Arial" charset="0"/>
                <a:ea typeface="+mn-ea"/>
                <a:cs typeface="Arial" charset="0"/>
              </a:rPr>
              <a:t>Proc. Natl. Acad. Sci. USA,</a:t>
            </a:r>
            <a:r>
              <a:rPr kumimoji="0" lang="pl-PL" sz="1300" b="1" i="0" u="none" strike="noStrike" kern="1200" cap="none" spc="0" normalizeH="0" baseline="0" noProof="0">
                <a:ln>
                  <a:noFill/>
                </a:ln>
                <a:solidFill>
                  <a:srgbClr val="F8F8F8"/>
                </a:solidFill>
                <a:effectLst/>
                <a:uLnTx/>
                <a:uFillTx/>
                <a:latin typeface="Arial" charset="0"/>
                <a:ea typeface="+mn-ea"/>
                <a:cs typeface="Arial" charset="0"/>
              </a:rPr>
              <a:t> 93, 13715-13720 (1996).</a:t>
            </a:r>
            <a:endParaRPr kumimoji="0" lang="en-US" sz="1300" b="1" i="0" u="none" strike="noStrike" kern="1200" cap="none" spc="0" normalizeH="0" baseline="0" noProof="0">
              <a:ln>
                <a:noFill/>
              </a:ln>
              <a:solidFill>
                <a:srgbClr val="F8F8F8"/>
              </a:solidFill>
              <a:effectLst/>
              <a:uLnTx/>
              <a:uFillTx/>
              <a:latin typeface="Arial" charset="0"/>
              <a:ea typeface="+mn-ea"/>
              <a:cs typeface="Arial" charset="0"/>
            </a:endParaRPr>
          </a:p>
          <a:p>
            <a:pPr marL="0" marR="0" lvl="0" indent="0" algn="l" defTabSz="914400" rtl="0" eaLnBrk="1" fontAlgn="auto" latinLnBrk="0" hangingPunct="1">
              <a:lnSpc>
                <a:spcPts val="4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8F8F8"/>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ME Hadley, VJ Hruby, J Blanchard, RT Dorr, N Levine, BV Dawson, F Al-Obeidi, TK Sawyer. Integration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8F8F8"/>
                </a:solidFill>
                <a:effectLst/>
                <a:uLnTx/>
                <a:uFillTx/>
                <a:latin typeface="Arial" charset="0"/>
                <a:ea typeface="+mn-ea"/>
                <a:cs typeface="Arial" charset="0"/>
              </a:rPr>
              <a:t>Pharmaceutical Discovery and Development: Case Studies, R Borchardt, Ed., Plenum Press,NY,575-595 (1998)</a:t>
            </a:r>
            <a:r>
              <a:rPr kumimoji="0" lang="en-US" sz="1300" b="1" i="0" u="none" strike="noStrike" kern="1200" cap="none" spc="0" normalizeH="0" baseline="0" noProof="0">
                <a:ln>
                  <a:noFill/>
                </a:ln>
                <a:solidFill>
                  <a:prstClr val="black"/>
                </a:solidFill>
                <a:effectLst/>
                <a:uLnTx/>
                <a:uFillTx/>
                <a:latin typeface="Arial" charset="0"/>
                <a:ea typeface="+mn-ea"/>
                <a:cs typeface="Arial" charset="0"/>
              </a:rPr>
              <a:t>.</a:t>
            </a:r>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41380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Melanoma Prevention</a:t>
            </a:r>
            <a:endParaRPr lang="en-US" dirty="0"/>
          </a:p>
        </p:txBody>
      </p:sp>
      <p:sp>
        <p:nvSpPr>
          <p:cNvPr id="3" name="Content Placeholder 2"/>
          <p:cNvSpPr>
            <a:spLocks noGrp="1"/>
          </p:cNvSpPr>
          <p:nvPr>
            <p:ph idx="1"/>
          </p:nvPr>
        </p:nvSpPr>
        <p:spPr/>
        <p:txBody>
          <a:bodyPr>
            <a:normAutofit/>
          </a:bodyPr>
          <a:lstStyle/>
          <a:p>
            <a:pPr marL="0" indent="0" algn="just">
              <a:buNone/>
            </a:pPr>
            <a:r>
              <a:rPr lang="en-US" sz="2700" dirty="0"/>
              <a:t>Seeking effect treatments of melanoma is very hot in current era of science and technology. However, prevention of melanoma has been neglected. </a:t>
            </a:r>
          </a:p>
          <a:p>
            <a:pPr marL="0" indent="0" algn="just">
              <a:buNone/>
            </a:pPr>
            <a:endParaRPr lang="en-US" sz="2700" dirty="0"/>
          </a:p>
          <a:p>
            <a:pPr marL="0" indent="0" algn="just">
              <a:buNone/>
            </a:pPr>
            <a:r>
              <a:rPr lang="en-US" sz="2700" dirty="0"/>
              <a:t>MCR Therapeutics first successfully developed a natural amino acids made peptide, </a:t>
            </a:r>
            <a:r>
              <a:rPr lang="en-US" sz="2700" dirty="0">
                <a:solidFill>
                  <a:srgbClr val="FF0000"/>
                </a:solidFill>
              </a:rPr>
              <a:t>[Leu</a:t>
            </a:r>
            <a:r>
              <a:rPr lang="en-US" sz="2700" baseline="30000" dirty="0">
                <a:solidFill>
                  <a:srgbClr val="FF0000"/>
                </a:solidFill>
              </a:rPr>
              <a:t>3</a:t>
            </a:r>
            <a:r>
              <a:rPr lang="en-US" sz="2700" dirty="0">
                <a:solidFill>
                  <a:srgbClr val="FF0000"/>
                </a:solidFill>
              </a:rPr>
              <a:t>, Leu</a:t>
            </a:r>
            <a:r>
              <a:rPr lang="en-US" sz="2700" baseline="30000" dirty="0">
                <a:solidFill>
                  <a:srgbClr val="FF0000"/>
                </a:solidFill>
              </a:rPr>
              <a:t>7</a:t>
            </a:r>
            <a:r>
              <a:rPr lang="en-US" sz="2700" dirty="0">
                <a:solidFill>
                  <a:srgbClr val="FF0000"/>
                </a:solidFill>
              </a:rPr>
              <a:t>, Phe</a:t>
            </a:r>
            <a:r>
              <a:rPr lang="en-US" sz="2700" baseline="30000" dirty="0">
                <a:solidFill>
                  <a:srgbClr val="FF0000"/>
                </a:solidFill>
              </a:rPr>
              <a:t>8</a:t>
            </a:r>
            <a:r>
              <a:rPr lang="en-US" sz="2700" dirty="0">
                <a:solidFill>
                  <a:srgbClr val="FF0000"/>
                </a:solidFill>
              </a:rPr>
              <a:t>]-γ-MSH-NH</a:t>
            </a:r>
            <a:r>
              <a:rPr lang="en-US" sz="2700" baseline="-25000" dirty="0">
                <a:solidFill>
                  <a:srgbClr val="FF0000"/>
                </a:solidFill>
              </a:rPr>
              <a:t>2</a:t>
            </a:r>
            <a:r>
              <a:rPr lang="en-US" sz="2700" dirty="0"/>
              <a:t>, which is a potent selective hMC1R agonist. It can be used effectively for melanoma prevention without any of side effects. Several other MC1R selective ligands invented and patented.</a:t>
            </a:r>
          </a:p>
        </p:txBody>
      </p:sp>
    </p:spTree>
    <p:extLst>
      <p:ext uri="{BB962C8B-B14F-4D97-AF65-F5344CB8AC3E}">
        <p14:creationId xmlns:p14="http://schemas.microsoft.com/office/powerpoint/2010/main" val="269924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INTRODUCTION</a:t>
            </a:r>
          </a:p>
        </p:txBody>
      </p:sp>
      <p:sp>
        <p:nvSpPr>
          <p:cNvPr id="3" name="Content Placeholder 2"/>
          <p:cNvSpPr>
            <a:spLocks noGrp="1"/>
          </p:cNvSpPr>
          <p:nvPr>
            <p:ph idx="1"/>
          </p:nvPr>
        </p:nvSpPr>
        <p:spPr>
          <a:xfrm>
            <a:off x="457200" y="1143000"/>
            <a:ext cx="8229600" cy="4983163"/>
          </a:xfrm>
        </p:spPr>
        <p:txBody>
          <a:bodyPr/>
          <a:lstStyle/>
          <a:p>
            <a:r>
              <a:rPr lang="en-US" sz="2000" dirty="0"/>
              <a:t>I.  Pain Is The Most Prevalent And Expensive Disease In The U.S. And The World, Costing More Than Cancer, Heart Disease And Diabetes Combined.  Our Current OPIOID Epidemic Is Only A Small Portion Of The Problem.</a:t>
            </a:r>
          </a:p>
          <a:p>
            <a:endParaRPr lang="en-US" sz="2000" dirty="0"/>
          </a:p>
          <a:p>
            <a:r>
              <a:rPr lang="en-US" sz="2000" dirty="0"/>
              <a:t>II.  Investment In Research &amp; Development For New Modalities For Treating Pain Are A Small Fraction Of That For The Above Diseases.</a:t>
            </a:r>
          </a:p>
          <a:p>
            <a:endParaRPr lang="en-US" sz="2000" dirty="0"/>
          </a:p>
          <a:p>
            <a:r>
              <a:rPr lang="en-US" sz="2000" dirty="0"/>
              <a:t>III.  MOST ASTONISHING – Though Several Laboratories Worldwide, Including Our Own Have Developed Novel Compounds For The Treatment Of Pain That DO NOT Have The Toxic Side Effects Of Current Drugs, Virtually None Have Had Clinical Trials. </a:t>
            </a:r>
          </a:p>
          <a:p>
            <a:endParaRPr lang="en-US" sz="2000" dirty="0"/>
          </a:p>
          <a:p>
            <a:pPr algn="ctr"/>
            <a:r>
              <a:rPr lang="en-US" sz="2000" dirty="0"/>
              <a:t>WHY?  How Can We Bridge The Gap?</a:t>
            </a:r>
          </a:p>
          <a:p>
            <a:endParaRPr lang="en-US" sz="2000" dirty="0"/>
          </a:p>
          <a:p>
            <a:endParaRPr lang="en-US" sz="2000" dirty="0"/>
          </a:p>
        </p:txBody>
      </p:sp>
    </p:spTree>
    <p:extLst>
      <p:ext uri="{BB962C8B-B14F-4D97-AF65-F5344CB8AC3E}">
        <p14:creationId xmlns:p14="http://schemas.microsoft.com/office/powerpoint/2010/main" val="2456493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516795-3D68-4A14-8A3D-74C092725D73}"/>
              </a:ext>
            </a:extLst>
          </p:cNvPr>
          <p:cNvPicPr>
            <a:picLocks noChangeAspect="1"/>
          </p:cNvPicPr>
          <p:nvPr/>
        </p:nvPicPr>
        <p:blipFill>
          <a:blip r:embed="rId2"/>
          <a:stretch>
            <a:fillRect/>
          </a:stretch>
        </p:blipFill>
        <p:spPr>
          <a:xfrm>
            <a:off x="925327" y="1657778"/>
            <a:ext cx="3646673" cy="3473076"/>
          </a:xfrm>
          <a:prstGeom prst="rect">
            <a:avLst/>
          </a:prstGeom>
        </p:spPr>
      </p:pic>
      <p:pic>
        <p:nvPicPr>
          <p:cNvPr id="4" name="图片 15">
            <a:extLst>
              <a:ext uri="{FF2B5EF4-FFF2-40B4-BE49-F238E27FC236}">
                <a16:creationId xmlns:a16="http://schemas.microsoft.com/office/drawing/2014/main" id="{02EEDF01-C576-441A-84FD-A8F050AFD83E}"/>
              </a:ext>
            </a:extLst>
          </p:cNvPr>
          <p:cNvPicPr>
            <a:picLocks noChangeAspect="1"/>
          </p:cNvPicPr>
          <p:nvPr/>
        </p:nvPicPr>
        <p:blipFill>
          <a:blip r:embed="rId3"/>
          <a:stretch>
            <a:fillRect/>
          </a:stretch>
        </p:blipFill>
        <p:spPr>
          <a:xfrm>
            <a:off x="6084899" y="1912845"/>
            <a:ext cx="1800637" cy="3100334"/>
          </a:xfrm>
          <a:prstGeom prst="rect">
            <a:avLst/>
          </a:prstGeom>
        </p:spPr>
      </p:pic>
      <p:sp>
        <p:nvSpPr>
          <p:cNvPr id="2" name="TextBox 1">
            <a:extLst>
              <a:ext uri="{FF2B5EF4-FFF2-40B4-BE49-F238E27FC236}">
                <a16:creationId xmlns:a16="http://schemas.microsoft.com/office/drawing/2014/main" id="{2D55980F-AD29-4526-A7B5-F28290C494F0}"/>
              </a:ext>
            </a:extLst>
          </p:cNvPr>
          <p:cNvSpPr txBox="1"/>
          <p:nvPr/>
        </p:nvSpPr>
        <p:spPr>
          <a:xfrm>
            <a:off x="1213597" y="1247215"/>
            <a:ext cx="4108817" cy="300082"/>
          </a:xfrm>
          <a:prstGeom prst="rect">
            <a:avLst/>
          </a:prstGeom>
          <a:noFill/>
        </p:spPr>
        <p:txBody>
          <a:bodyPr wrap="none" rtlCol="0">
            <a:spAutoFit/>
          </a:bodyPr>
          <a:lstStyle/>
          <a:p>
            <a:r>
              <a:rPr lang="en-US" sz="1350" dirty="0"/>
              <a:t>[Leu</a:t>
            </a:r>
            <a:r>
              <a:rPr lang="en-US" sz="1350" baseline="30000" dirty="0"/>
              <a:t>3</a:t>
            </a:r>
            <a:r>
              <a:rPr lang="en-US" sz="1350" dirty="0"/>
              <a:t>, Leu</a:t>
            </a:r>
            <a:r>
              <a:rPr lang="en-US" sz="1350" baseline="30000" dirty="0"/>
              <a:t>7</a:t>
            </a:r>
            <a:r>
              <a:rPr lang="en-US" sz="1350" dirty="0"/>
              <a:t>, Phe</a:t>
            </a:r>
            <a:r>
              <a:rPr lang="en-US" sz="1350" baseline="30000" dirty="0"/>
              <a:t>8</a:t>
            </a:r>
            <a:r>
              <a:rPr lang="en-US" sz="1350" dirty="0"/>
              <a:t>]-</a:t>
            </a:r>
            <a:r>
              <a:rPr lang="el-GR" sz="1350" dirty="0"/>
              <a:t>γ-</a:t>
            </a:r>
            <a:r>
              <a:rPr lang="en-US" sz="1350" dirty="0"/>
              <a:t>MSH-NH</a:t>
            </a:r>
            <a:r>
              <a:rPr lang="en-US" sz="1350" baseline="-25000" dirty="0"/>
              <a:t>2 </a:t>
            </a:r>
            <a:r>
              <a:rPr lang="en-US" sz="1350" dirty="0"/>
              <a:t>Binding with hMC1R</a:t>
            </a:r>
          </a:p>
        </p:txBody>
      </p:sp>
      <p:sp>
        <p:nvSpPr>
          <p:cNvPr id="8" name="TextBox 7">
            <a:extLst>
              <a:ext uri="{FF2B5EF4-FFF2-40B4-BE49-F238E27FC236}">
                <a16:creationId xmlns:a16="http://schemas.microsoft.com/office/drawing/2014/main" id="{AA2F1DB3-8CC2-4924-A15D-5752AD164977}"/>
              </a:ext>
            </a:extLst>
          </p:cNvPr>
          <p:cNvSpPr txBox="1"/>
          <p:nvPr/>
        </p:nvSpPr>
        <p:spPr>
          <a:xfrm>
            <a:off x="3492874" y="5617509"/>
            <a:ext cx="3637534" cy="300082"/>
          </a:xfrm>
          <a:prstGeom prst="rect">
            <a:avLst/>
          </a:prstGeom>
          <a:noFill/>
        </p:spPr>
        <p:txBody>
          <a:bodyPr wrap="none" rtlCol="0">
            <a:spAutoFit/>
          </a:bodyPr>
          <a:lstStyle/>
          <a:p>
            <a:r>
              <a:rPr lang="en-US" sz="1350" i="1" dirty="0"/>
              <a:t>J. Med. Chem.</a:t>
            </a:r>
            <a:r>
              <a:rPr lang="en-US" sz="1350" dirty="0"/>
              <a:t>, </a:t>
            </a:r>
            <a:r>
              <a:rPr lang="en-US" sz="1350" b="1" dirty="0"/>
              <a:t>2017</a:t>
            </a:r>
            <a:r>
              <a:rPr lang="en-US" sz="1350" dirty="0"/>
              <a:t>, </a:t>
            </a:r>
            <a:r>
              <a:rPr lang="en-US" sz="1350" i="1" dirty="0"/>
              <a:t>60</a:t>
            </a:r>
            <a:r>
              <a:rPr lang="en-US" sz="1350" dirty="0"/>
              <a:t> (22), pp 9320–9329</a:t>
            </a:r>
          </a:p>
        </p:txBody>
      </p:sp>
    </p:spTree>
    <p:extLst>
      <p:ext uri="{BB962C8B-B14F-4D97-AF65-F5344CB8AC3E}">
        <p14:creationId xmlns:p14="http://schemas.microsoft.com/office/powerpoint/2010/main" val="1295700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1" descr="IMG_20161216_1544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715" y="930781"/>
            <a:ext cx="1251176" cy="20512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2" descr="IMG_20161216_1535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0843" y="1076228"/>
            <a:ext cx="1143000" cy="17807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6" descr="IMG_20161216_1541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6723" y="3437148"/>
            <a:ext cx="1035844" cy="195738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5" descr="IMG_20161216_1619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5105" y="3254290"/>
            <a:ext cx="1171575" cy="19931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936367"/>
            <a:ext cx="1721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750">
                <a:solidFill>
                  <a:prstClr val="black"/>
                </a:solidFill>
                <a:latin typeface="DengXian" panose="02010600030101010101" pitchFamily="2" charset="-122"/>
                <a:ea typeface="DengXian" panose="02010600030101010101" pitchFamily="2" charset="-122"/>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6" name="Rectangle 6"/>
          <p:cNvSpPr>
            <a:spLocks noChangeArrowheads="1"/>
          </p:cNvSpPr>
          <p:nvPr/>
        </p:nvSpPr>
        <p:spPr bwMode="auto">
          <a:xfrm>
            <a:off x="0" y="2829462"/>
            <a:ext cx="50879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750">
                <a:solidFill>
                  <a:prstClr val="black"/>
                </a:solidFill>
                <a:latin typeface="DengXian" panose="02010600030101010101" pitchFamily="2" charset="-122"/>
                <a:ea typeface="DengXian" panose="02010600030101010101" pitchFamily="2" charset="-122"/>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7" name="Rectangle 7"/>
          <p:cNvSpPr>
            <a:spLocks noChangeArrowheads="1"/>
          </p:cNvSpPr>
          <p:nvPr/>
        </p:nvSpPr>
        <p:spPr bwMode="auto">
          <a:xfrm>
            <a:off x="2122715" y="2842041"/>
            <a:ext cx="5864788"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050" b="1" dirty="0" err="1">
                <a:solidFill>
                  <a:srgbClr val="000000"/>
                </a:solidFill>
                <a:latin typeface="DengXian" panose="02010600030101010101" pitchFamily="2" charset="-122"/>
                <a:ea typeface="Arno Pro"/>
                <a:cs typeface="Times New Roman" panose="02020603050405020304" pitchFamily="18" charset="0"/>
              </a:rPr>
              <a:t>Melanotan</a:t>
            </a:r>
            <a:r>
              <a:rPr lang="en-US" altLang="en-US" sz="1050" b="1" dirty="0">
                <a:solidFill>
                  <a:srgbClr val="000000"/>
                </a:solidFill>
                <a:latin typeface="DengXian" panose="02010600030101010101" pitchFamily="2" charset="-122"/>
                <a:ea typeface="Arno Pro"/>
                <a:cs typeface="Times New Roman" panose="02020603050405020304" pitchFamily="18" charset="0"/>
              </a:rPr>
              <a:t> I (NDP-</a:t>
            </a:r>
            <a:r>
              <a:rPr lang="en-US" altLang="en-US" sz="105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α</a:t>
            </a:r>
            <a:r>
              <a:rPr lang="en-US" altLang="en-US" sz="1050" b="1" dirty="0">
                <a:solidFill>
                  <a:srgbClr val="000000"/>
                </a:solidFill>
                <a:latin typeface="DengXian" panose="02010600030101010101" pitchFamily="2" charset="-122"/>
                <a:ea typeface="Arno Pro"/>
                <a:cs typeface="Times New Roman" panose="02020603050405020304" pitchFamily="18" charset="0"/>
              </a:rPr>
              <a:t>-MSH or </a:t>
            </a:r>
            <a:r>
              <a:rPr lang="en-US" sz="1350" dirty="0" err="1">
                <a:solidFill>
                  <a:srgbClr val="FF0000"/>
                </a:solidFill>
                <a:latin typeface="Calibri" panose="020F0502020204030204"/>
              </a:rPr>
              <a:t>Scenesse</a:t>
            </a:r>
            <a:r>
              <a:rPr lang="en-US" sz="1350" dirty="0">
                <a:solidFill>
                  <a:prstClr val="black"/>
                </a:solidFill>
                <a:latin typeface="Calibri" panose="020F0502020204030204"/>
              </a:rPr>
              <a:t>, </a:t>
            </a:r>
            <a:r>
              <a:rPr lang="en-US" altLang="en-US" sz="1050" b="1" dirty="0">
                <a:solidFill>
                  <a:srgbClr val="000000"/>
                </a:solidFill>
                <a:latin typeface="DengXian" panose="02010600030101010101" pitchFamily="2" charset="-122"/>
                <a:ea typeface="Arno Pro"/>
                <a:cs typeface="Times New Roman" panose="02020603050405020304" pitchFamily="18" charset="0"/>
              </a:rPr>
              <a:t>prescription drug, </a:t>
            </a:r>
            <a:r>
              <a:rPr lang="en-US" altLang="en-US" sz="1050" b="1" dirty="0">
                <a:solidFill>
                  <a:srgbClr val="5B9BD5"/>
                </a:solidFill>
                <a:latin typeface="DengXian" panose="02010600030101010101" pitchFamily="2" charset="-122"/>
                <a:ea typeface="Arno Pro"/>
                <a:cs typeface="Times New Roman" panose="02020603050405020304" pitchFamily="18" charset="0"/>
              </a:rPr>
              <a:t>nonselective </a:t>
            </a:r>
            <a:r>
              <a:rPr lang="en-US" altLang="en-US" sz="1050" b="1" dirty="0" err="1">
                <a:solidFill>
                  <a:srgbClr val="000000"/>
                </a:solidFill>
                <a:latin typeface="DengXian" panose="02010600030101010101" pitchFamily="2" charset="-122"/>
                <a:ea typeface="Arno Pro"/>
                <a:cs typeface="Times New Roman" panose="02020603050405020304" pitchFamily="18" charset="0"/>
              </a:rPr>
              <a:t>hMCRs</a:t>
            </a:r>
            <a:r>
              <a:rPr lang="en-US" altLang="en-US" sz="1050" b="1" dirty="0">
                <a:solidFill>
                  <a:srgbClr val="000000"/>
                </a:solidFill>
                <a:latin typeface="DengXian" panose="02010600030101010101" pitchFamily="2" charset="-122"/>
                <a:ea typeface="Arno Pro"/>
                <a:cs typeface="Times New Roman" panose="02020603050405020304" pitchFamily="18" charset="0"/>
              </a:rPr>
              <a:t> agonist is currently used for the skin color disorder)  </a:t>
            </a:r>
            <a:r>
              <a:rPr lang="en-US" altLang="en-US" sz="1050" b="1" dirty="0">
                <a:solidFill>
                  <a:prstClr val="black"/>
                </a:solidFill>
                <a:latin typeface="DengXian" panose="02010600030101010101" pitchFamily="2" charset="-122"/>
                <a:ea typeface="Arno Pro"/>
                <a:cs typeface="Times New Roman" panose="02020603050405020304" pitchFamily="18" charset="0"/>
              </a:rPr>
              <a:t>induce pigmentation on the </a:t>
            </a:r>
            <a:r>
              <a:rPr lang="en-US" sz="1050" b="1" i="1" dirty="0" err="1">
                <a:solidFill>
                  <a:prstClr val="black"/>
                </a:solidFill>
                <a:latin typeface="Calibri" panose="020F0502020204030204"/>
              </a:rPr>
              <a:t>Anolis</a:t>
            </a:r>
            <a:r>
              <a:rPr lang="en-US" sz="1050" b="1" i="1" dirty="0">
                <a:solidFill>
                  <a:prstClr val="black"/>
                </a:solidFill>
                <a:latin typeface="Calibri" panose="020F0502020204030204"/>
              </a:rPr>
              <a:t> </a:t>
            </a:r>
            <a:r>
              <a:rPr lang="en-US" sz="1050" b="1" i="1" dirty="0" err="1">
                <a:solidFill>
                  <a:prstClr val="black"/>
                </a:solidFill>
                <a:latin typeface="Calibri" panose="020F0502020204030204"/>
              </a:rPr>
              <a:t>carolinensis</a:t>
            </a:r>
            <a:r>
              <a:rPr lang="en-US" sz="1050" b="1" dirty="0">
                <a:solidFill>
                  <a:prstClr val="black"/>
                </a:solidFill>
                <a:latin typeface="Calibri" panose="020F0502020204030204"/>
              </a:rPr>
              <a:t>. </a:t>
            </a:r>
            <a:r>
              <a:rPr lang="en-US" altLang="en-US" sz="1050" b="1" dirty="0">
                <a:solidFill>
                  <a:prstClr val="black"/>
                </a:solidFill>
                <a:latin typeface="DengXian" panose="02010600030101010101" pitchFamily="2" charset="-122"/>
                <a:ea typeface="Arno Pro"/>
                <a:cs typeface="Times New Roman" panose="02020603050405020304" pitchFamily="18" charset="0"/>
              </a:rPr>
              <a:t>Left, before injection; Right, after injection in 1 min.</a:t>
            </a:r>
            <a:endParaRPr lang="en-US" altLang="en-US" sz="1050" b="1" dirty="0">
              <a:solidFill>
                <a:prstClr val="black"/>
              </a:solidFill>
              <a:latin typeface="Calibri" panose="020F0502020204030204"/>
            </a:endParaRPr>
          </a:p>
          <a:p>
            <a:pPr defTabSz="685800" eaLnBrk="0" fontAlgn="base" hangingPunct="0">
              <a:spcBef>
                <a:spcPct val="0"/>
              </a:spcBef>
              <a:spcAft>
                <a:spcPct val="0"/>
              </a:spcAft>
            </a:pPr>
            <a:endParaRPr lang="en-US" altLang="en-US" sz="1050" dirty="0">
              <a:solidFill>
                <a:prstClr val="black"/>
              </a:solidFill>
              <a:latin typeface="Arial" panose="020B0604020202020204" pitchFamily="34" charset="0"/>
            </a:endParaRPr>
          </a:p>
        </p:txBody>
      </p:sp>
      <p:sp>
        <p:nvSpPr>
          <p:cNvPr id="8" name="Rectangle 8"/>
          <p:cNvSpPr>
            <a:spLocks noChangeArrowheads="1"/>
          </p:cNvSpPr>
          <p:nvPr/>
        </p:nvSpPr>
        <p:spPr bwMode="auto">
          <a:xfrm>
            <a:off x="0" y="7522905"/>
            <a:ext cx="4414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750">
                <a:solidFill>
                  <a:prstClr val="black"/>
                </a:solidFill>
                <a:latin typeface="DengXian" panose="02010600030101010101" pitchFamily="2" charset="-122"/>
                <a:ea typeface="DengXian" panose="02010600030101010101" pitchFamily="2" charset="-122"/>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9" name="Rectangle 8"/>
          <p:cNvSpPr/>
          <p:nvPr/>
        </p:nvSpPr>
        <p:spPr>
          <a:xfrm>
            <a:off x="2030585" y="5394536"/>
            <a:ext cx="5789041" cy="610936"/>
          </a:xfrm>
          <a:prstGeom prst="rect">
            <a:avLst/>
          </a:prstGeom>
        </p:spPr>
        <p:txBody>
          <a:bodyPr wrap="square">
            <a:spAutoFit/>
          </a:bodyPr>
          <a:lstStyle/>
          <a:p>
            <a:pPr algn="just" defTabSz="685800">
              <a:lnSpc>
                <a:spcPct val="107000"/>
              </a:lnSpc>
              <a:spcAft>
                <a:spcPts val="600"/>
              </a:spcAft>
            </a:pPr>
            <a:r>
              <a:rPr lang="en-US" sz="1050" b="1" kern="100" dirty="0">
                <a:solidFill>
                  <a:srgbClr val="000000"/>
                </a:solidFill>
                <a:latin typeface="Arial" panose="020B0604020202020204" pitchFamily="34" charset="0"/>
                <a:ea typeface="DengXian" panose="02010600030101010101" pitchFamily="2" charset="-122"/>
                <a:cs typeface="Arial" panose="020B0604020202020204" pitchFamily="34" charset="0"/>
              </a:rPr>
              <a:t>Newly developed </a:t>
            </a:r>
            <a:r>
              <a:rPr lang="en-US" sz="1050" b="1" kern="100" dirty="0">
                <a:solidFill>
                  <a:srgbClr val="FF0000"/>
                </a:solidFill>
                <a:latin typeface="Arial" panose="020B0604020202020204" pitchFamily="34" charset="0"/>
                <a:ea typeface="DengXian" panose="02010600030101010101" pitchFamily="2" charset="-122"/>
                <a:cs typeface="Arial" panose="020B0604020202020204" pitchFamily="34" charset="0"/>
              </a:rPr>
              <a:t>[Leu</a:t>
            </a:r>
            <a:r>
              <a:rPr lang="en-US" sz="1050" b="1" kern="100" baseline="30000" dirty="0">
                <a:solidFill>
                  <a:srgbClr val="FF0000"/>
                </a:solidFill>
                <a:latin typeface="Arial" panose="020B0604020202020204" pitchFamily="34" charset="0"/>
                <a:ea typeface="DengXian" panose="02010600030101010101" pitchFamily="2" charset="-122"/>
                <a:cs typeface="Arial" panose="020B0604020202020204" pitchFamily="34" charset="0"/>
              </a:rPr>
              <a:t>3</a:t>
            </a:r>
            <a:r>
              <a:rPr lang="en-US" sz="1050" b="1" kern="100" dirty="0">
                <a:solidFill>
                  <a:srgbClr val="FF0000"/>
                </a:solidFill>
                <a:latin typeface="Arial" panose="020B0604020202020204" pitchFamily="34" charset="0"/>
                <a:ea typeface="DengXian" panose="02010600030101010101" pitchFamily="2" charset="-122"/>
                <a:cs typeface="Arial" panose="020B0604020202020204" pitchFamily="34" charset="0"/>
              </a:rPr>
              <a:t>, Leu</a:t>
            </a:r>
            <a:r>
              <a:rPr lang="en-US" sz="1050" b="1" kern="100" baseline="30000" dirty="0">
                <a:solidFill>
                  <a:srgbClr val="FF0000"/>
                </a:solidFill>
                <a:latin typeface="Arial" panose="020B0604020202020204" pitchFamily="34" charset="0"/>
                <a:ea typeface="DengXian" panose="02010600030101010101" pitchFamily="2" charset="-122"/>
                <a:cs typeface="Arial" panose="020B0604020202020204" pitchFamily="34" charset="0"/>
              </a:rPr>
              <a:t>7</a:t>
            </a:r>
            <a:r>
              <a:rPr lang="en-US" sz="1050" b="1" kern="100" dirty="0">
                <a:solidFill>
                  <a:srgbClr val="FF0000"/>
                </a:solidFill>
                <a:latin typeface="Arial" panose="020B0604020202020204" pitchFamily="34" charset="0"/>
                <a:ea typeface="DengXian" panose="02010600030101010101" pitchFamily="2" charset="-122"/>
                <a:cs typeface="Arial" panose="020B0604020202020204" pitchFamily="34" charset="0"/>
              </a:rPr>
              <a:t>, Phe</a:t>
            </a:r>
            <a:r>
              <a:rPr lang="en-US" sz="1050" b="1" kern="100" baseline="30000" dirty="0">
                <a:solidFill>
                  <a:srgbClr val="FF0000"/>
                </a:solidFill>
                <a:latin typeface="Arial" panose="020B0604020202020204" pitchFamily="34" charset="0"/>
                <a:ea typeface="DengXian" panose="02010600030101010101" pitchFamily="2" charset="-122"/>
                <a:cs typeface="Arial" panose="020B0604020202020204" pitchFamily="34" charset="0"/>
              </a:rPr>
              <a:t>8</a:t>
            </a:r>
            <a:r>
              <a:rPr lang="en-US" sz="1050" b="1" kern="100" dirty="0">
                <a:solidFill>
                  <a:srgbClr val="FF0000"/>
                </a:solidFill>
                <a:latin typeface="Arial" panose="020B0604020202020204" pitchFamily="34" charset="0"/>
                <a:ea typeface="DengXian" panose="02010600030101010101" pitchFamily="2" charset="-122"/>
                <a:cs typeface="Arial" panose="020B0604020202020204" pitchFamily="34" charset="0"/>
              </a:rPr>
              <a:t>]-γ-MSH-NH</a:t>
            </a:r>
            <a:r>
              <a:rPr lang="en-US" sz="1050" b="1" kern="100" baseline="-25000" dirty="0">
                <a:solidFill>
                  <a:srgbClr val="FF0000"/>
                </a:solidFill>
                <a:latin typeface="Arial" panose="020B0604020202020204" pitchFamily="34" charset="0"/>
                <a:ea typeface="DengXian" panose="02010600030101010101" pitchFamily="2" charset="-122"/>
                <a:cs typeface="Arial" panose="020B0604020202020204" pitchFamily="34" charset="0"/>
              </a:rPr>
              <a:t>2 </a:t>
            </a:r>
            <a:r>
              <a:rPr lang="en-US" sz="1050" b="1" kern="100" dirty="0">
                <a:solidFill>
                  <a:prstClr val="black"/>
                </a:solidFill>
                <a:latin typeface="Arial" panose="020B0604020202020204" pitchFamily="34" charset="0"/>
                <a:ea typeface="DengXian" panose="02010600030101010101" pitchFamily="2" charset="-122"/>
                <a:cs typeface="Arial" panose="020B0604020202020204" pitchFamily="34" charset="0"/>
              </a:rPr>
              <a:t>(hMC1R </a:t>
            </a:r>
            <a:r>
              <a:rPr lang="en-US" sz="1050" b="1" kern="100" dirty="0">
                <a:solidFill>
                  <a:srgbClr val="FF0000"/>
                </a:solidFill>
                <a:latin typeface="Arial" panose="020B0604020202020204" pitchFamily="34" charset="0"/>
                <a:ea typeface="DengXian" panose="02010600030101010101" pitchFamily="2" charset="-122"/>
                <a:cs typeface="Arial" panose="020B0604020202020204" pitchFamily="34" charset="0"/>
              </a:rPr>
              <a:t>selective</a:t>
            </a:r>
            <a:r>
              <a:rPr lang="en-US" sz="1050" b="1" kern="100" dirty="0">
                <a:solidFill>
                  <a:prstClr val="black"/>
                </a:solidFill>
                <a:latin typeface="Arial" panose="020B0604020202020204" pitchFamily="34" charset="0"/>
                <a:ea typeface="DengXian" panose="02010600030101010101" pitchFamily="2" charset="-122"/>
                <a:cs typeface="Arial" panose="020B0604020202020204" pitchFamily="34" charset="0"/>
              </a:rPr>
              <a:t> agonist with less side effect) induce pigmentation on the </a:t>
            </a:r>
            <a:r>
              <a:rPr lang="en-US" sz="1050" b="1" i="1" dirty="0" err="1">
                <a:solidFill>
                  <a:prstClr val="black"/>
                </a:solidFill>
                <a:latin typeface="Arial" panose="020B0604020202020204" pitchFamily="34" charset="0"/>
                <a:cs typeface="Arial" panose="020B0604020202020204" pitchFamily="34" charset="0"/>
              </a:rPr>
              <a:t>Anolis</a:t>
            </a:r>
            <a:r>
              <a:rPr lang="en-US" sz="1050" b="1" i="1" dirty="0">
                <a:solidFill>
                  <a:prstClr val="black"/>
                </a:solidFill>
                <a:latin typeface="Arial" panose="020B0604020202020204" pitchFamily="34" charset="0"/>
                <a:cs typeface="Arial" panose="020B0604020202020204" pitchFamily="34" charset="0"/>
              </a:rPr>
              <a:t> </a:t>
            </a:r>
            <a:r>
              <a:rPr lang="en-US" sz="1050" b="1" i="1" dirty="0" err="1">
                <a:solidFill>
                  <a:prstClr val="black"/>
                </a:solidFill>
                <a:latin typeface="Arial" panose="020B0604020202020204" pitchFamily="34" charset="0"/>
                <a:cs typeface="Arial" panose="020B0604020202020204" pitchFamily="34" charset="0"/>
              </a:rPr>
              <a:t>carolinensis</a:t>
            </a:r>
            <a:r>
              <a:rPr lang="en-US" sz="1050" b="1" dirty="0">
                <a:solidFill>
                  <a:prstClr val="black"/>
                </a:solidFill>
                <a:latin typeface="Arial" panose="020B0604020202020204" pitchFamily="34" charset="0"/>
                <a:cs typeface="Arial" panose="020B0604020202020204" pitchFamily="34" charset="0"/>
              </a:rPr>
              <a:t> </a:t>
            </a:r>
            <a:r>
              <a:rPr lang="en-US" sz="1050" b="1" kern="100" dirty="0">
                <a:solidFill>
                  <a:prstClr val="black"/>
                </a:solidFill>
                <a:latin typeface="Arial" panose="020B0604020202020204" pitchFamily="34" charset="0"/>
                <a:ea typeface="DengXian" panose="02010600030101010101" pitchFamily="2" charset="-122"/>
                <a:cs typeface="Arial" panose="020B0604020202020204" pitchFamily="34" charset="0"/>
              </a:rPr>
              <a:t> Left, before injection; Right, after injection in 1 min.</a:t>
            </a:r>
          </a:p>
        </p:txBody>
      </p:sp>
      <p:sp>
        <p:nvSpPr>
          <p:cNvPr id="14" name="Striped Right Arrow 13"/>
          <p:cNvSpPr/>
          <p:nvPr/>
        </p:nvSpPr>
        <p:spPr>
          <a:xfrm>
            <a:off x="3507241" y="1876994"/>
            <a:ext cx="1603602" cy="226108"/>
          </a:xfrm>
          <a:prstGeom prst="striped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sp>
        <p:nvSpPr>
          <p:cNvPr id="15" name="Striped Right Arrow 14"/>
          <p:cNvSpPr/>
          <p:nvPr/>
        </p:nvSpPr>
        <p:spPr>
          <a:xfrm>
            <a:off x="3441756" y="4136636"/>
            <a:ext cx="1603603" cy="250339"/>
          </a:xfrm>
          <a:prstGeom prst="striped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sp>
        <p:nvSpPr>
          <p:cNvPr id="16" name="Striped Right Arrow 15"/>
          <p:cNvSpPr/>
          <p:nvPr/>
        </p:nvSpPr>
        <p:spPr>
          <a:xfrm rot="10800000">
            <a:off x="3441756" y="4370519"/>
            <a:ext cx="1603602" cy="223871"/>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sp>
        <p:nvSpPr>
          <p:cNvPr id="17" name="Striped Right Arrow 16"/>
          <p:cNvSpPr/>
          <p:nvPr/>
        </p:nvSpPr>
        <p:spPr>
          <a:xfrm rot="10800000">
            <a:off x="3507241" y="2103843"/>
            <a:ext cx="1603602" cy="209791"/>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sp>
        <p:nvSpPr>
          <p:cNvPr id="18" name="Text Box 24"/>
          <p:cNvSpPr txBox="1"/>
          <p:nvPr/>
        </p:nvSpPr>
        <p:spPr>
          <a:xfrm>
            <a:off x="3900997" y="1602849"/>
            <a:ext cx="816089" cy="165229"/>
          </a:xfrm>
          <a:prstGeom prst="rect">
            <a:avLst/>
          </a:prstGeom>
          <a:solidFill>
            <a:schemeClr val="lt1"/>
          </a:solidFill>
          <a:ln w="6350">
            <a:solidFill>
              <a:schemeClr val="bg1"/>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07000"/>
              </a:lnSpc>
              <a:spcAft>
                <a:spcPts val="600"/>
              </a:spcAft>
            </a:pPr>
            <a:r>
              <a:rPr lang="en-US" sz="1200"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&lt;1min</a:t>
            </a:r>
          </a:p>
          <a:p>
            <a:pPr algn="just" defTabSz="685800">
              <a:lnSpc>
                <a:spcPct val="107000"/>
              </a:lnSpc>
              <a:spcAft>
                <a:spcPts val="600"/>
              </a:spcAft>
            </a:pPr>
            <a:r>
              <a:rPr lang="en-US" sz="788"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 </a:t>
            </a:r>
          </a:p>
        </p:txBody>
      </p:sp>
      <p:sp>
        <p:nvSpPr>
          <p:cNvPr id="20" name="Text Box 24"/>
          <p:cNvSpPr txBox="1"/>
          <p:nvPr/>
        </p:nvSpPr>
        <p:spPr>
          <a:xfrm>
            <a:off x="3775387" y="3858952"/>
            <a:ext cx="816089" cy="223838"/>
          </a:xfrm>
          <a:prstGeom prst="rect">
            <a:avLst/>
          </a:prstGeom>
          <a:solidFill>
            <a:schemeClr val="lt1"/>
          </a:solidFill>
          <a:ln w="6350">
            <a:solidFill>
              <a:schemeClr val="bg1"/>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07000"/>
              </a:lnSpc>
              <a:spcAft>
                <a:spcPts val="600"/>
              </a:spcAft>
            </a:pPr>
            <a:r>
              <a:rPr lang="en-US" sz="1200"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&lt;1min</a:t>
            </a:r>
          </a:p>
          <a:p>
            <a:pPr algn="just" defTabSz="685800">
              <a:lnSpc>
                <a:spcPct val="107000"/>
              </a:lnSpc>
              <a:spcAft>
                <a:spcPts val="600"/>
              </a:spcAft>
            </a:pPr>
            <a:r>
              <a:rPr lang="en-US" sz="788"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 </a:t>
            </a:r>
          </a:p>
        </p:txBody>
      </p:sp>
      <p:sp>
        <p:nvSpPr>
          <p:cNvPr id="21" name="Text Box 23"/>
          <p:cNvSpPr txBox="1"/>
          <p:nvPr/>
        </p:nvSpPr>
        <p:spPr>
          <a:xfrm>
            <a:off x="3825904" y="2323831"/>
            <a:ext cx="899603" cy="195263"/>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07000"/>
              </a:lnSpc>
              <a:spcAft>
                <a:spcPts val="600"/>
              </a:spcAft>
            </a:pPr>
            <a:r>
              <a:rPr lang="en-US" sz="1350"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&gt;14 days</a:t>
            </a:r>
          </a:p>
        </p:txBody>
      </p:sp>
      <p:sp>
        <p:nvSpPr>
          <p:cNvPr id="22" name="Text Box 23"/>
          <p:cNvSpPr txBox="1"/>
          <p:nvPr/>
        </p:nvSpPr>
        <p:spPr>
          <a:xfrm>
            <a:off x="3691873" y="4693963"/>
            <a:ext cx="899603" cy="195263"/>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07000"/>
              </a:lnSpc>
              <a:spcAft>
                <a:spcPts val="600"/>
              </a:spcAft>
            </a:pPr>
            <a:r>
              <a:rPr lang="en-US" sz="1350"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&lt;1 days</a:t>
            </a:r>
          </a:p>
        </p:txBody>
      </p:sp>
    </p:spTree>
    <p:extLst>
      <p:ext uri="{BB962C8B-B14F-4D97-AF65-F5344CB8AC3E}">
        <p14:creationId xmlns:p14="http://schemas.microsoft.com/office/powerpoint/2010/main" val="2369785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4592" y="1775531"/>
            <a:ext cx="6327393" cy="914264"/>
          </a:xfrm>
        </p:spPr>
        <p:txBody>
          <a:bodyPr>
            <a:normAutofit/>
          </a:bodyPr>
          <a:lstStyle/>
          <a:p>
            <a:pPr marL="0" indent="0">
              <a:buNone/>
            </a:pPr>
            <a:r>
              <a:rPr lang="en-US" sz="1800" dirty="0">
                <a:effectLst>
                  <a:outerShdw blurRad="38100" dist="38100" dir="2700000" algn="tl">
                    <a:srgbClr val="000000">
                      <a:alpha val="43137"/>
                    </a:srgbClr>
                  </a:outerShdw>
                </a:effectLst>
              </a:rPr>
              <a:t>MC1R selective antagonists for skin lightening (Asian markets)</a:t>
            </a:r>
          </a:p>
          <a:p>
            <a:pPr marL="0" indent="0">
              <a:buNone/>
            </a:pPr>
            <a:r>
              <a:rPr lang="en-US" sz="1350" i="1" dirty="0">
                <a:effectLst>
                  <a:outerShdw blurRad="38100" dist="38100" dir="2700000" algn="tl">
                    <a:srgbClr val="000000">
                      <a:alpha val="43137"/>
                    </a:srgbClr>
                  </a:outerShdw>
                </a:effectLst>
              </a:rPr>
              <a:t>Advantage: </a:t>
            </a:r>
            <a:r>
              <a:rPr lang="en-US" sz="1350" dirty="0">
                <a:effectLst>
                  <a:outerShdw blurRad="38100" dist="38100" dir="2700000" algn="tl">
                    <a:srgbClr val="000000">
                      <a:alpha val="43137"/>
                    </a:srgbClr>
                  </a:outerShdw>
                </a:effectLst>
              </a:rPr>
              <a:t>topical</a:t>
            </a:r>
            <a:r>
              <a:rPr lang="en-US" sz="1350" i="1" dirty="0">
                <a:effectLst>
                  <a:outerShdw blurRad="38100" dist="38100" dir="2700000" algn="tl">
                    <a:srgbClr val="000000">
                      <a:alpha val="43137"/>
                    </a:srgbClr>
                  </a:outerShdw>
                </a:effectLst>
              </a:rPr>
              <a:t> </a:t>
            </a:r>
            <a:r>
              <a:rPr lang="en-US" sz="1350" dirty="0">
                <a:effectLst>
                  <a:outerShdw blurRad="38100" dist="38100" dir="2700000" algn="tl">
                    <a:srgbClr val="000000">
                      <a:alpha val="43137"/>
                    </a:srgbClr>
                  </a:outerShdw>
                </a:effectLst>
              </a:rPr>
              <a:t>application, hMC1R selective antagonist</a:t>
            </a:r>
            <a:endParaRPr lang="en-US" sz="1350"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623877" y="2763589"/>
            <a:ext cx="5829296" cy="2128385"/>
          </a:xfrm>
          <a:prstGeom prst="rect">
            <a:avLst/>
          </a:prstGeom>
        </p:spPr>
      </p:pic>
      <p:sp>
        <p:nvSpPr>
          <p:cNvPr id="8" name="Title 1"/>
          <p:cNvSpPr>
            <a:spLocks noGrp="1"/>
          </p:cNvSpPr>
          <p:nvPr>
            <p:ph type="title"/>
          </p:nvPr>
        </p:nvSpPr>
        <p:spPr>
          <a:xfrm>
            <a:off x="1325881" y="1333053"/>
            <a:ext cx="6530339" cy="436296"/>
          </a:xfrm>
        </p:spPr>
        <p:txBody>
          <a:bodyPr>
            <a:normAutofit/>
          </a:bodyPr>
          <a:lstStyle/>
          <a:p>
            <a:r>
              <a:rPr lang="en-US" sz="2250" b="1" dirty="0">
                <a:solidFill>
                  <a:srgbClr val="FF0000"/>
                </a:solidFill>
                <a:effectLst>
                  <a:outerShdw blurRad="38100" dist="38100" dir="2700000" algn="tl">
                    <a:srgbClr val="000000">
                      <a:alpha val="43137"/>
                    </a:srgbClr>
                  </a:outerShdw>
                </a:effectLst>
              </a:rPr>
              <a:t>Compelling Next-Generation MCR Therapeutics</a:t>
            </a:r>
            <a:r>
              <a:rPr lang="en-US" sz="2250" b="1" i="1" dirty="0">
                <a:solidFill>
                  <a:srgbClr val="FF0000"/>
                </a:solidFill>
                <a:effectLst>
                  <a:outerShdw blurRad="38100" dist="38100" dir="2700000" algn="tl">
                    <a:srgbClr val="000000">
                      <a:alpha val="43137"/>
                    </a:srgbClr>
                  </a:outerShdw>
                </a:effectLst>
              </a:rPr>
              <a:t> (cont’d)</a:t>
            </a:r>
          </a:p>
        </p:txBody>
      </p:sp>
      <p:sp>
        <p:nvSpPr>
          <p:cNvPr id="9" name="Rectangle 8"/>
          <p:cNvSpPr/>
          <p:nvPr/>
        </p:nvSpPr>
        <p:spPr>
          <a:xfrm>
            <a:off x="1508760" y="2689794"/>
            <a:ext cx="6042660" cy="2453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TextBox 11"/>
          <p:cNvSpPr txBox="1"/>
          <p:nvPr/>
        </p:nvSpPr>
        <p:spPr>
          <a:xfrm>
            <a:off x="1318260" y="5252929"/>
            <a:ext cx="6480636" cy="323165"/>
          </a:xfrm>
          <a:prstGeom prst="rect">
            <a:avLst/>
          </a:prstGeom>
          <a:solidFill>
            <a:srgbClr val="002060"/>
          </a:solidFill>
          <a:ln>
            <a:solidFill>
              <a:srgbClr val="FF0000"/>
            </a:solidFill>
          </a:ln>
        </p:spPr>
        <p:txBody>
          <a:bodyPr wrap="square" rtlCol="0">
            <a:spAutoFit/>
          </a:bodyPr>
          <a:lstStyle/>
          <a:p>
            <a:pPr defTabSz="685800"/>
            <a:r>
              <a:rPr lang="en-US" sz="1500" dirty="0">
                <a:solidFill>
                  <a:prstClr val="white"/>
                </a:solidFill>
                <a:effectLst>
                  <a:outerShdw blurRad="38100" dist="38100" dir="2700000" algn="tl">
                    <a:srgbClr val="000000">
                      <a:alpha val="43137"/>
                    </a:srgbClr>
                  </a:outerShdw>
                </a:effectLst>
                <a:latin typeface="Calibri Light" charset="0"/>
                <a:ea typeface="Calibri Light" charset="0"/>
                <a:cs typeface="Calibri Light" charset="0"/>
              </a:rPr>
              <a:t>Next generation MC1R selective peptide antagonists for unique  MC1R applications</a:t>
            </a:r>
            <a:endParaRPr lang="en-US" sz="1500" dirty="0">
              <a:solidFill>
                <a:prstClr val="white"/>
              </a:solidFill>
              <a:latin typeface="Calibri" panose="020F0502020204030204"/>
            </a:endParaRPr>
          </a:p>
        </p:txBody>
      </p:sp>
    </p:spTree>
    <p:extLst>
      <p:ext uri="{BB962C8B-B14F-4D97-AF65-F5344CB8AC3E}">
        <p14:creationId xmlns:p14="http://schemas.microsoft.com/office/powerpoint/2010/main" val="3451191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41B5-4610-40C7-A35E-88BD6F2BF523}"/>
              </a:ext>
            </a:extLst>
          </p:cNvPr>
          <p:cNvSpPr>
            <a:spLocks noGrp="1"/>
          </p:cNvSpPr>
          <p:nvPr>
            <p:ph type="title"/>
          </p:nvPr>
        </p:nvSpPr>
        <p:spPr>
          <a:xfrm>
            <a:off x="474788" y="900114"/>
            <a:ext cx="7886700" cy="994172"/>
          </a:xfrm>
        </p:spPr>
        <p:txBody>
          <a:bodyPr/>
          <a:lstStyle/>
          <a:p>
            <a:r>
              <a:rPr lang="en-US" b="1" dirty="0">
                <a:solidFill>
                  <a:srgbClr val="FF0000"/>
                </a:solidFill>
                <a:effectLst>
                  <a:outerShdw blurRad="38100" dist="38100" dir="2700000" algn="tl">
                    <a:srgbClr val="000000">
                      <a:alpha val="43137"/>
                    </a:srgbClr>
                  </a:outerShdw>
                </a:effectLst>
              </a:rPr>
              <a:t>Target Market</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A10ACA5-708D-4C99-9B35-5555C4A45CBC}"/>
              </a:ext>
            </a:extLst>
          </p:cNvPr>
          <p:cNvSpPr>
            <a:spLocks noGrp="1"/>
          </p:cNvSpPr>
          <p:nvPr>
            <p:ph idx="1"/>
          </p:nvPr>
        </p:nvSpPr>
        <p:spPr>
          <a:xfrm>
            <a:off x="353344" y="1894286"/>
            <a:ext cx="8129588" cy="3731419"/>
          </a:xfrm>
        </p:spPr>
        <p:txBody>
          <a:bodyPr>
            <a:normAutofit fontScale="70000" lnSpcReduction="20000"/>
          </a:bodyPr>
          <a:lstStyle/>
          <a:p>
            <a:r>
              <a:rPr lang="en-US" dirty="0"/>
              <a:t> Specific Estimates of Markets:</a:t>
            </a:r>
          </a:p>
          <a:p>
            <a:endParaRPr lang="en-US" dirty="0"/>
          </a:p>
          <a:p>
            <a:r>
              <a:rPr lang="en-US" dirty="0"/>
              <a:t>Tanning Market: This involves millions of people, especially white people who spend billions of dollars on tanning salons, "going to the beach and resorts" etc. to get a tan etc. It is likely that many of these people would prefer to obtain a tan without the costs of these methods, protect themselves against sun  burns, melanoma cancer etc. and at the same time get a nice tan to protect themselves against sun burns, melanoma cancer, etc. if we can keep the cost reasonable. Billions of dollars are involved and spent now on these activities.</a:t>
            </a:r>
          </a:p>
          <a:p>
            <a:endParaRPr lang="en-US" dirty="0"/>
          </a:p>
          <a:p>
            <a:r>
              <a:rPr lang="en-US" b="1" dirty="0"/>
              <a:t>Melanoma Cancer</a:t>
            </a:r>
            <a:r>
              <a:rPr lang="en-US" dirty="0"/>
              <a:t>:  In terms of melanoma cancer which is then fastest growing cancer worldwide and especially in places like Arizona, so early detection and treatment of melanoma cancer also may be a billion dollar business. Lightening market:  This involves millions of people, especially in Asia including Japan, Korea, China who spend billions of dollars on lightening their skin .with cosmetics.  It seems a very large billion dollar market awaits development of such an agent.</a:t>
            </a:r>
          </a:p>
          <a:p>
            <a:endParaRPr lang="en-US" dirty="0"/>
          </a:p>
          <a:p>
            <a:r>
              <a:rPr lang="en-US" dirty="0"/>
              <a:t>Lightening Market:  This involves millions of people, especially in Asia including Japan, Korea, and China that spending billions of dollars on cosmetics to lighten their skin. Thus it appears that a billion dollar market awaits development of such a product.</a:t>
            </a:r>
          </a:p>
        </p:txBody>
      </p:sp>
    </p:spTree>
    <p:extLst>
      <p:ext uri="{BB962C8B-B14F-4D97-AF65-F5344CB8AC3E}">
        <p14:creationId xmlns:p14="http://schemas.microsoft.com/office/powerpoint/2010/main" val="1376530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21" y="1402344"/>
            <a:ext cx="5036480" cy="437197"/>
          </a:xfrm>
        </p:spPr>
        <p:txBody>
          <a:bodyPr>
            <a:normAutofit/>
          </a:bodyPr>
          <a:lstStyle/>
          <a:p>
            <a:r>
              <a:rPr lang="en-US" sz="2250" b="1" dirty="0">
                <a:solidFill>
                  <a:srgbClr val="FF0000"/>
                </a:solidFill>
                <a:effectLst>
                  <a:outerShdw blurRad="38100" dist="38100" dir="2700000" algn="tl">
                    <a:srgbClr val="000000">
                      <a:alpha val="43137"/>
                    </a:srgbClr>
                  </a:outerShdw>
                </a:effectLst>
              </a:rPr>
              <a:t>MCR Agonist &amp; Antagonist Design Strategy</a:t>
            </a:r>
          </a:p>
        </p:txBody>
      </p:sp>
      <p:sp>
        <p:nvSpPr>
          <p:cNvPr id="3" name="Content Placeholder 2"/>
          <p:cNvSpPr>
            <a:spLocks noGrp="1"/>
          </p:cNvSpPr>
          <p:nvPr>
            <p:ph idx="1"/>
          </p:nvPr>
        </p:nvSpPr>
        <p:spPr>
          <a:xfrm>
            <a:off x="1570061" y="1866033"/>
            <a:ext cx="4655480" cy="3478708"/>
          </a:xfrm>
        </p:spPr>
        <p:txBody>
          <a:bodyPr>
            <a:normAutofit fontScale="47500" lnSpcReduction="20000"/>
          </a:bodyPr>
          <a:lstStyle/>
          <a:p>
            <a:pPr marL="0" indent="0">
              <a:buNone/>
            </a:pPr>
            <a:r>
              <a:rPr lang="en-US" sz="2850" dirty="0">
                <a:solidFill>
                  <a:srgbClr val="C00000"/>
                </a:solidFill>
                <a:effectLst>
                  <a:outerShdw blurRad="38100" dist="38100" dir="2700000" algn="tl">
                    <a:srgbClr val="000000">
                      <a:alpha val="43137"/>
                    </a:srgbClr>
                  </a:outerShdw>
                </a:effectLst>
              </a:rPr>
              <a:t>Ligand pharmacophore model and analog design</a:t>
            </a:r>
          </a:p>
          <a:p>
            <a:r>
              <a:rPr lang="en-US" sz="2475" dirty="0"/>
              <a:t> Truncation studies, Ala scan, D-amino acid scans, </a:t>
            </a:r>
            <a:r>
              <a:rPr lang="en-US" sz="2475" dirty="0" err="1"/>
              <a:t>macrocyclization</a:t>
            </a:r>
            <a:endParaRPr lang="en-US" sz="2475" dirty="0"/>
          </a:p>
          <a:p>
            <a:r>
              <a:rPr lang="en-US" sz="2475" dirty="0"/>
              <a:t> Amphiphilic and topological properties; lipophilicity</a:t>
            </a:r>
          </a:p>
          <a:p>
            <a:pPr marL="0" indent="0">
              <a:buNone/>
            </a:pPr>
            <a:r>
              <a:rPr lang="en-US" sz="2850" dirty="0">
                <a:solidFill>
                  <a:srgbClr val="C00000"/>
                </a:solidFill>
                <a:effectLst>
                  <a:outerShdw blurRad="38100" dist="38100" dir="2700000" algn="tl">
                    <a:srgbClr val="000000">
                      <a:alpha val="43137"/>
                    </a:srgbClr>
                  </a:outerShdw>
                </a:effectLst>
              </a:rPr>
              <a:t>Biophysical and computational design</a:t>
            </a:r>
          </a:p>
          <a:p>
            <a:r>
              <a:rPr lang="en-US" sz="2475" dirty="0"/>
              <a:t>NMR, computer-aided drug design, backbone/Chi space considerations, proven models for the MC1R, MC3R, MC4R &amp; MC5R</a:t>
            </a:r>
          </a:p>
          <a:p>
            <a:pPr marL="0" indent="0">
              <a:buNone/>
            </a:pPr>
            <a:r>
              <a:rPr lang="en-US" sz="2850" dirty="0">
                <a:solidFill>
                  <a:srgbClr val="C00000"/>
                </a:solidFill>
                <a:effectLst>
                  <a:outerShdw blurRad="38100" dist="38100" dir="2700000" algn="tl">
                    <a:srgbClr val="000000">
                      <a:alpha val="43137"/>
                    </a:srgbClr>
                  </a:outerShdw>
                </a:effectLst>
              </a:rPr>
              <a:t>Receptor selectivity based design</a:t>
            </a:r>
          </a:p>
          <a:p>
            <a:r>
              <a:rPr lang="en-US" sz="2475" dirty="0"/>
              <a:t>Chimeric receptors, single/multiple site mutagenesis, molecular docking </a:t>
            </a:r>
          </a:p>
          <a:p>
            <a:pPr marL="0" indent="0">
              <a:buNone/>
            </a:pPr>
            <a:r>
              <a:rPr lang="en-US" sz="2850" dirty="0">
                <a:solidFill>
                  <a:srgbClr val="C00000"/>
                </a:solidFill>
                <a:effectLst>
                  <a:outerShdw blurRad="38100" dist="38100" dir="2700000" algn="tl">
                    <a:srgbClr val="000000">
                      <a:alpha val="43137"/>
                    </a:srgbClr>
                  </a:outerShdw>
                </a:effectLst>
              </a:rPr>
              <a:t>Biased signaling properties</a:t>
            </a:r>
          </a:p>
          <a:p>
            <a:r>
              <a:rPr lang="en-US" sz="2475" dirty="0" err="1"/>
              <a:t>cAMP</a:t>
            </a:r>
            <a:r>
              <a:rPr lang="en-US" sz="2475" dirty="0"/>
              <a:t> and/or other non-</a:t>
            </a:r>
            <a:r>
              <a:rPr lang="en-US" sz="2475" dirty="0" err="1"/>
              <a:t>cAMP</a:t>
            </a:r>
            <a:r>
              <a:rPr lang="en-US" sz="2475" dirty="0"/>
              <a:t> pathways, beta-</a:t>
            </a:r>
            <a:r>
              <a:rPr lang="en-US" sz="2475" dirty="0" err="1"/>
              <a:t>arrestin</a:t>
            </a:r>
            <a:endParaRPr lang="en-US" sz="2475" dirty="0"/>
          </a:p>
          <a:p>
            <a:pPr marL="0" indent="0">
              <a:buNone/>
            </a:pPr>
            <a:r>
              <a:rPr lang="en-US" sz="2850" dirty="0">
                <a:solidFill>
                  <a:srgbClr val="C00000"/>
                </a:solidFill>
                <a:effectLst>
                  <a:outerShdw blurRad="38100" dist="38100" dir="2700000" algn="tl">
                    <a:srgbClr val="000000">
                      <a:alpha val="43137"/>
                    </a:srgbClr>
                  </a:outerShdw>
                </a:effectLst>
              </a:rPr>
              <a:t>Blood brain barrier (BBB)</a:t>
            </a:r>
          </a:p>
          <a:p>
            <a:r>
              <a:rPr lang="en-US" sz="2475" dirty="0"/>
              <a:t>Lipophilicity, glycosylation, N-methylation</a:t>
            </a:r>
          </a:p>
          <a:p>
            <a:pPr marL="0" indent="0">
              <a:buNone/>
            </a:pPr>
            <a:r>
              <a:rPr lang="en-US" sz="2850" dirty="0">
                <a:solidFill>
                  <a:srgbClr val="C00000"/>
                </a:solidFill>
                <a:effectLst>
                  <a:outerShdw blurRad="38100" dist="38100" dir="2700000" algn="tl">
                    <a:srgbClr val="000000">
                      <a:alpha val="43137"/>
                    </a:srgbClr>
                  </a:outerShdw>
                </a:effectLst>
              </a:rPr>
              <a:t>Drug delivery</a:t>
            </a:r>
          </a:p>
          <a:p>
            <a:r>
              <a:rPr lang="en-US" sz="2475" dirty="0"/>
              <a:t>Transdermal, intranasal, oral, I.P. , I. V.</a:t>
            </a:r>
          </a:p>
        </p:txBody>
      </p:sp>
      <p:sp>
        <p:nvSpPr>
          <p:cNvPr id="6" name="TextBox 5"/>
          <p:cNvSpPr txBox="1"/>
          <p:nvPr/>
        </p:nvSpPr>
        <p:spPr>
          <a:xfrm>
            <a:off x="1529306" y="5204898"/>
            <a:ext cx="6034466" cy="323165"/>
          </a:xfrm>
          <a:prstGeom prst="rect">
            <a:avLst/>
          </a:prstGeom>
          <a:solidFill>
            <a:srgbClr val="002060"/>
          </a:solidFill>
          <a:ln>
            <a:solidFill>
              <a:srgbClr val="FF0000"/>
            </a:solidFill>
          </a:ln>
        </p:spPr>
        <p:txBody>
          <a:bodyPr wrap="square" rtlCol="0">
            <a:spAutoFit/>
          </a:bodyPr>
          <a:lstStyle/>
          <a:p>
            <a:pPr defTabSz="685800"/>
            <a:r>
              <a:rPr lang="en-US" sz="1500" dirty="0">
                <a:solidFill>
                  <a:prstClr val="white"/>
                </a:solidFill>
                <a:effectLst>
                  <a:outerShdw blurRad="38100" dist="38100" dir="2700000" algn="tl">
                    <a:srgbClr val="000000">
                      <a:alpha val="43137"/>
                    </a:srgbClr>
                  </a:outerShdw>
                </a:effectLst>
                <a:latin typeface="Calibri Light" charset="0"/>
                <a:ea typeface="Calibri Light" charset="0"/>
                <a:cs typeface="Calibri Light" charset="0"/>
              </a:rPr>
              <a:t>Focus on optimizing for desired MCR selectivity and functional </a:t>
            </a:r>
            <a:r>
              <a:rPr lang="en-US" sz="1500">
                <a:solidFill>
                  <a:prstClr val="white"/>
                </a:solidFill>
                <a:effectLst>
                  <a:outerShdw blurRad="38100" dist="38100" dir="2700000" algn="tl">
                    <a:srgbClr val="000000">
                      <a:alpha val="43137"/>
                    </a:srgbClr>
                  </a:outerShdw>
                </a:effectLst>
                <a:latin typeface="Calibri Light" charset="0"/>
                <a:ea typeface="Calibri Light" charset="0"/>
                <a:cs typeface="Calibri Light" charset="0"/>
              </a:rPr>
              <a:t>activity profile</a:t>
            </a:r>
            <a:endParaRPr lang="en-US" sz="1500" dirty="0">
              <a:solidFill>
                <a:prstClr val="white"/>
              </a:solidFill>
              <a:latin typeface="Calibri" panose="020F0502020204030204"/>
            </a:endParaRPr>
          </a:p>
        </p:txBody>
      </p:sp>
    </p:spTree>
    <p:extLst>
      <p:ext uri="{BB962C8B-B14F-4D97-AF65-F5344CB8AC3E}">
        <p14:creationId xmlns:p14="http://schemas.microsoft.com/office/powerpoint/2010/main" val="2891402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130" y="1962256"/>
            <a:ext cx="4486607" cy="3162299"/>
          </a:xfrm>
        </p:spPr>
        <p:txBody>
          <a:bodyPr>
            <a:normAutofit fontScale="92500" lnSpcReduction="20000"/>
          </a:bodyPr>
          <a:lstStyle/>
          <a:p>
            <a:pPr marL="0" indent="0">
              <a:buNone/>
            </a:pPr>
            <a:r>
              <a:rPr lang="en-US" sz="1425" b="1" dirty="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Transfection Cell Line Development for Assay System</a:t>
            </a:r>
          </a:p>
          <a:p>
            <a:pPr marL="0" indent="0">
              <a:buNone/>
            </a:pPr>
            <a:r>
              <a:rPr lang="en-US" sz="1425"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First transfected </a:t>
            </a:r>
            <a:r>
              <a:rPr lang="en-US" sz="1425" b="1" dirty="0" err="1">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melanocortin</a:t>
            </a:r>
            <a:r>
              <a:rPr lang="en-US" sz="1425"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cell lines which are used   worldwide</a:t>
            </a:r>
            <a:endParaRPr lang="en-US" sz="1425" b="1" dirty="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0" indent="0">
              <a:buNone/>
            </a:pPr>
            <a:r>
              <a:rPr lang="en-US" sz="1425" b="1" dirty="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GPCR Functional Assays</a:t>
            </a:r>
          </a:p>
          <a:p>
            <a:r>
              <a:rPr lang="en-US" sz="1425"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Ligand Binding</a:t>
            </a:r>
          </a:p>
          <a:p>
            <a:r>
              <a:rPr lang="en-US" sz="1425" b="1" dirty="0" err="1">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cAMP</a:t>
            </a:r>
            <a:endParaRPr lang="en-US" sz="1425"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r>
              <a:rPr lang="en-US" sz="1425"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IP3</a:t>
            </a:r>
          </a:p>
          <a:p>
            <a:r>
              <a:rPr lang="en-US" sz="1425"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Ca</a:t>
            </a:r>
            <a:r>
              <a:rPr lang="en-US" sz="1425" b="1" baseline="300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2+</a:t>
            </a:r>
            <a:endParaRPr lang="en-US" sz="1425"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r>
              <a:rPr lang="en-US" sz="1425"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Others</a:t>
            </a:r>
            <a:endParaRPr lang="en-US" sz="1425" b="1" dirty="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0" indent="0">
              <a:buNone/>
            </a:pPr>
            <a:r>
              <a:rPr lang="en-US" sz="1425" b="1" dirty="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Signal detection (and interpretation) system</a:t>
            </a:r>
          </a:p>
          <a:p>
            <a:r>
              <a:rPr lang="en-US" sz="1425"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Kinase Assays</a:t>
            </a:r>
          </a:p>
          <a:p>
            <a:pPr marL="0" indent="0">
              <a:buNone/>
            </a:pPr>
            <a:r>
              <a:rPr lang="en-US" sz="1425" b="1" dirty="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Imaging Developments</a:t>
            </a:r>
          </a:p>
          <a:p>
            <a:r>
              <a:rPr lang="en-US" sz="1425"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Multimodal imaging agents (fluorescence imaging, MRI, PET)</a:t>
            </a:r>
          </a:p>
          <a:p>
            <a:pPr marL="0" indent="0">
              <a:buNone/>
            </a:pPr>
            <a:endParaRPr lang="en-US" sz="1425" b="1" dirty="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0" indent="0">
              <a:buNone/>
            </a:pPr>
            <a:endParaRPr lang="en-US" sz="1425" b="1" dirty="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endParaRPr lang="en-US" sz="1425" dirty="0">
              <a:solidFill>
                <a:srgbClr val="C00000"/>
              </a:solidFill>
              <a:effectLst>
                <a:outerShdw blurRad="38100" dist="38100" dir="2700000" algn="tl">
                  <a:srgbClr val="000000">
                    <a:alpha val="43137"/>
                  </a:srgbClr>
                </a:outerShdw>
              </a:effectLst>
            </a:endParaRPr>
          </a:p>
          <a:p>
            <a:endParaRPr lang="en-US" sz="1125" dirty="0"/>
          </a:p>
          <a:p>
            <a:endParaRPr lang="en-US" sz="1125" dirty="0"/>
          </a:p>
        </p:txBody>
      </p:sp>
      <p:sp>
        <p:nvSpPr>
          <p:cNvPr id="7" name="Title 1"/>
          <p:cNvSpPr>
            <a:spLocks noGrp="1"/>
          </p:cNvSpPr>
          <p:nvPr>
            <p:ph type="title"/>
          </p:nvPr>
        </p:nvSpPr>
        <p:spPr>
          <a:xfrm>
            <a:off x="1567130" y="1224274"/>
            <a:ext cx="6240440" cy="529412"/>
          </a:xfrm>
        </p:spPr>
        <p:txBody>
          <a:bodyPr>
            <a:normAutofit/>
          </a:bodyPr>
          <a:lstStyle/>
          <a:p>
            <a:r>
              <a:rPr lang="en-US" sz="2250" b="1" dirty="0">
                <a:solidFill>
                  <a:srgbClr val="FF0000"/>
                </a:solidFill>
                <a:effectLst>
                  <a:outerShdw blurRad="38100" dist="38100" dir="2700000" algn="tl">
                    <a:srgbClr val="000000">
                      <a:alpha val="43137"/>
                    </a:srgbClr>
                  </a:outerShdw>
                </a:effectLst>
              </a:rPr>
              <a:t>MCR Agonist &amp; Antagonist Design Strategy </a:t>
            </a:r>
            <a:r>
              <a:rPr lang="en-US" sz="2250" b="1" i="1" dirty="0">
                <a:solidFill>
                  <a:srgbClr val="FF0000"/>
                </a:solidFill>
                <a:effectLst>
                  <a:outerShdw blurRad="38100" dist="38100" dir="2700000" algn="tl">
                    <a:srgbClr val="000000">
                      <a:alpha val="43137"/>
                    </a:srgbClr>
                  </a:outerShdw>
                </a:effectLst>
              </a:rPr>
              <a:t>(cont’d)</a:t>
            </a:r>
          </a:p>
        </p:txBody>
      </p:sp>
      <p:sp>
        <p:nvSpPr>
          <p:cNvPr id="14" name="TextBox 13"/>
          <p:cNvSpPr txBox="1"/>
          <p:nvPr/>
        </p:nvSpPr>
        <p:spPr>
          <a:xfrm>
            <a:off x="1192856" y="5597832"/>
            <a:ext cx="6034466" cy="323165"/>
          </a:xfrm>
          <a:prstGeom prst="rect">
            <a:avLst/>
          </a:prstGeom>
          <a:solidFill>
            <a:srgbClr val="002060"/>
          </a:solidFill>
          <a:ln>
            <a:solidFill>
              <a:srgbClr val="FF0000"/>
            </a:solidFill>
          </a:ln>
        </p:spPr>
        <p:txBody>
          <a:bodyPr wrap="square" rtlCol="0">
            <a:spAutoFit/>
          </a:bodyPr>
          <a:lstStyle/>
          <a:p>
            <a:pPr defTabSz="685800"/>
            <a:r>
              <a:rPr lang="en-US" sz="1500" dirty="0">
                <a:solidFill>
                  <a:prstClr val="white"/>
                </a:solidFill>
                <a:effectLst>
                  <a:outerShdw blurRad="38100" dist="38100" dir="2700000" algn="tl">
                    <a:srgbClr val="000000">
                      <a:alpha val="43137"/>
                    </a:srgbClr>
                  </a:outerShdw>
                </a:effectLst>
                <a:latin typeface="Calibri Light" charset="0"/>
                <a:ea typeface="Calibri Light" charset="0"/>
                <a:cs typeface="Calibri Light" charset="0"/>
              </a:rPr>
              <a:t>Focus on optimizing for desired MCR selectivity and functional </a:t>
            </a:r>
            <a:r>
              <a:rPr lang="en-US" sz="1500">
                <a:solidFill>
                  <a:prstClr val="white"/>
                </a:solidFill>
                <a:effectLst>
                  <a:outerShdw blurRad="38100" dist="38100" dir="2700000" algn="tl">
                    <a:srgbClr val="000000">
                      <a:alpha val="43137"/>
                    </a:srgbClr>
                  </a:outerShdw>
                </a:effectLst>
                <a:latin typeface="Calibri Light" charset="0"/>
                <a:ea typeface="Calibri Light" charset="0"/>
                <a:cs typeface="Calibri Light" charset="0"/>
              </a:rPr>
              <a:t>activity profile</a:t>
            </a:r>
            <a:endParaRPr lang="en-US" sz="1500" dirty="0">
              <a:solidFill>
                <a:prstClr val="white"/>
              </a:solidFill>
              <a:latin typeface="Calibri" panose="020F0502020204030204"/>
            </a:endParaRPr>
          </a:p>
        </p:txBody>
      </p:sp>
    </p:spTree>
    <p:extLst>
      <p:ext uri="{BB962C8B-B14F-4D97-AF65-F5344CB8AC3E}">
        <p14:creationId xmlns:p14="http://schemas.microsoft.com/office/powerpoint/2010/main" val="23629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04" y="1774964"/>
            <a:ext cx="6488571" cy="437106"/>
          </a:xfrm>
        </p:spPr>
        <p:txBody>
          <a:bodyPr>
            <a:normAutofit/>
          </a:bodyPr>
          <a:lstStyle/>
          <a:p>
            <a:r>
              <a:rPr lang="en-US" sz="2250" b="1" dirty="0">
                <a:solidFill>
                  <a:srgbClr val="FF0000"/>
                </a:solidFill>
                <a:effectLst>
                  <a:outerShdw blurRad="38100" dist="38100" dir="2700000" algn="tl">
                    <a:srgbClr val="000000">
                      <a:alpha val="43137"/>
                    </a:srgbClr>
                  </a:outerShdw>
                </a:effectLst>
              </a:rPr>
              <a:t>Selective MCR Agonists &amp; Antagonists: MCR Expertise</a:t>
            </a:r>
          </a:p>
        </p:txBody>
      </p:sp>
      <p:sp>
        <p:nvSpPr>
          <p:cNvPr id="15" name="Content Placeholder 14"/>
          <p:cNvSpPr>
            <a:spLocks noGrp="1"/>
          </p:cNvSpPr>
          <p:nvPr>
            <p:ph idx="1"/>
          </p:nvPr>
        </p:nvSpPr>
        <p:spPr>
          <a:xfrm>
            <a:off x="1601268" y="5351233"/>
            <a:ext cx="5288280" cy="464993"/>
          </a:xfrm>
          <a:solidFill>
            <a:srgbClr val="002060"/>
          </a:solidFill>
          <a:ln>
            <a:solidFill>
              <a:srgbClr val="FF0000"/>
            </a:solidFill>
          </a:ln>
        </p:spPr>
        <p:txBody>
          <a:bodyPr>
            <a:noAutofit/>
          </a:bodyPr>
          <a:lstStyle/>
          <a:p>
            <a:pPr marL="0" indent="0">
              <a:buNone/>
            </a:pPr>
            <a:r>
              <a:rPr lang="en-US" sz="1500" dirty="0">
                <a:solidFill>
                  <a:schemeClr val="bg1"/>
                </a:solidFill>
              </a:rPr>
              <a:t>More than 500 MCR scientific publications and patents/filings                                                                     • </a:t>
            </a:r>
            <a:r>
              <a:rPr lang="en-US" sz="1500" i="1" dirty="0">
                <a:solidFill>
                  <a:schemeClr val="bg1"/>
                </a:solidFill>
              </a:rPr>
              <a:t>Science, Nature, PNAS, JACS, JPET, J </a:t>
            </a:r>
            <a:r>
              <a:rPr lang="en-US" sz="1500" i="1" dirty="0" err="1">
                <a:solidFill>
                  <a:schemeClr val="bg1"/>
                </a:solidFill>
              </a:rPr>
              <a:t>Biol</a:t>
            </a:r>
            <a:r>
              <a:rPr lang="en-US" sz="1500" i="1" dirty="0">
                <a:solidFill>
                  <a:schemeClr val="bg1"/>
                </a:solidFill>
              </a:rPr>
              <a:t> Chem., and J Med </a:t>
            </a:r>
            <a:r>
              <a:rPr lang="en-US" sz="1500" i="1" dirty="0" err="1">
                <a:solidFill>
                  <a:schemeClr val="bg1"/>
                </a:solidFill>
              </a:rPr>
              <a:t>Chem</a:t>
            </a:r>
            <a:r>
              <a:rPr lang="en-US" sz="1500" dirty="0">
                <a:solidFill>
                  <a:schemeClr val="bg1"/>
                </a:solidFill>
              </a:rPr>
              <a:t>!</a:t>
            </a:r>
          </a:p>
        </p:txBody>
      </p:sp>
      <p:sp>
        <p:nvSpPr>
          <p:cNvPr id="6" name="Striped Right Arrow 5"/>
          <p:cNvSpPr/>
          <p:nvPr/>
        </p:nvSpPr>
        <p:spPr>
          <a:xfrm>
            <a:off x="2153622" y="2478317"/>
            <a:ext cx="253484" cy="1435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575" b="1">
              <a:solidFill>
                <a:srgbClr val="C00000"/>
              </a:solidFill>
              <a:effectLst>
                <a:outerShdw blurRad="38100" dist="38100" dir="2700000" algn="tl">
                  <a:srgbClr val="000000">
                    <a:alpha val="43137"/>
                  </a:srgbClr>
                </a:outerShdw>
              </a:effectLst>
              <a:latin typeface="Calibri" panose="020F0502020204030204"/>
            </a:endParaRPr>
          </a:p>
        </p:txBody>
      </p:sp>
      <p:sp>
        <p:nvSpPr>
          <p:cNvPr id="7" name="TextBox 6"/>
          <p:cNvSpPr txBox="1"/>
          <p:nvPr/>
        </p:nvSpPr>
        <p:spPr>
          <a:xfrm>
            <a:off x="2431564" y="2317916"/>
            <a:ext cx="999308" cy="715581"/>
          </a:xfrm>
          <a:prstGeom prst="rect">
            <a:avLst/>
          </a:prstGeom>
          <a:noFill/>
        </p:spPr>
        <p:txBody>
          <a:bodyPr wrap="square" rtlCol="0">
            <a:spAutoFit/>
          </a:bodyPr>
          <a:lstStyle/>
          <a:p>
            <a:pPr defTabSz="685800"/>
            <a:r>
              <a:rPr lang="en-US" sz="1350" b="1" dirty="0">
                <a:solidFill>
                  <a:srgbClr val="C00000"/>
                </a:solidFill>
                <a:effectLst>
                  <a:outerShdw blurRad="38100" dist="38100" dir="2700000" algn="tl">
                    <a:srgbClr val="000000">
                      <a:alpha val="43137"/>
                    </a:srgbClr>
                  </a:outerShdw>
                </a:effectLst>
                <a:latin typeface="Calibri" panose="020F0502020204030204"/>
              </a:rPr>
              <a:t>NDP-</a:t>
            </a:r>
            <a:r>
              <a:rPr lang="el-GR" sz="1350" b="1" dirty="0">
                <a:solidFill>
                  <a:srgbClr val="C00000"/>
                </a:solidFill>
                <a:effectLst>
                  <a:outerShdw blurRad="38100" dist="38100" dir="2700000" algn="tl">
                    <a:srgbClr val="000000">
                      <a:alpha val="43137"/>
                    </a:srgbClr>
                  </a:outerShdw>
                </a:effectLst>
                <a:latin typeface="Calibri" panose="020F0502020204030204"/>
              </a:rPr>
              <a:t>α</a:t>
            </a:r>
            <a:r>
              <a:rPr lang="en-US" sz="1350" b="1" dirty="0">
                <a:solidFill>
                  <a:srgbClr val="C00000"/>
                </a:solidFill>
                <a:effectLst>
                  <a:outerShdw blurRad="38100" dist="38100" dir="2700000" algn="tl">
                    <a:srgbClr val="000000">
                      <a:alpha val="43137"/>
                    </a:srgbClr>
                  </a:outerShdw>
                </a:effectLst>
                <a:latin typeface="Calibri" panose="020F0502020204030204"/>
              </a:rPr>
              <a:t>-MSH</a:t>
            </a:r>
          </a:p>
          <a:p>
            <a:pPr defTabSz="685800"/>
            <a:r>
              <a:rPr lang="en-US" sz="1350" b="1" dirty="0">
                <a:solidFill>
                  <a:srgbClr val="C00000"/>
                </a:solidFill>
                <a:effectLst>
                  <a:outerShdw blurRad="38100" dist="38100" dir="2700000" algn="tl">
                    <a:srgbClr val="000000">
                      <a:alpha val="43137"/>
                    </a:srgbClr>
                  </a:outerShdw>
                </a:effectLst>
                <a:latin typeface="Calibri" panose="020F0502020204030204"/>
              </a:rPr>
              <a:t>(MT-I)</a:t>
            </a:r>
          </a:p>
        </p:txBody>
      </p:sp>
      <p:sp>
        <p:nvSpPr>
          <p:cNvPr id="9" name="TextBox 8"/>
          <p:cNvSpPr txBox="1"/>
          <p:nvPr/>
        </p:nvSpPr>
        <p:spPr>
          <a:xfrm>
            <a:off x="1460026" y="2393528"/>
            <a:ext cx="764953" cy="334707"/>
          </a:xfrm>
          <a:prstGeom prst="rect">
            <a:avLst/>
          </a:prstGeom>
          <a:noFill/>
        </p:spPr>
        <p:txBody>
          <a:bodyPr wrap="none" rtlCol="0">
            <a:spAutoFit/>
          </a:bodyPr>
          <a:lstStyle/>
          <a:p>
            <a:pPr defTabSz="685800"/>
            <a:r>
              <a:rPr lang="el-GR" sz="1575" b="1" dirty="0">
                <a:solidFill>
                  <a:srgbClr val="C00000"/>
                </a:solidFill>
                <a:effectLst>
                  <a:outerShdw blurRad="38100" dist="38100" dir="2700000" algn="tl">
                    <a:srgbClr val="000000">
                      <a:alpha val="43137"/>
                    </a:srgbClr>
                  </a:outerShdw>
                </a:effectLst>
                <a:latin typeface="Calibri" panose="020F0502020204030204"/>
              </a:rPr>
              <a:t>α</a:t>
            </a:r>
            <a:r>
              <a:rPr lang="en-US" sz="1575" b="1" dirty="0">
                <a:solidFill>
                  <a:srgbClr val="C00000"/>
                </a:solidFill>
                <a:effectLst>
                  <a:outerShdw blurRad="38100" dist="38100" dir="2700000" algn="tl">
                    <a:srgbClr val="000000">
                      <a:alpha val="43137"/>
                    </a:srgbClr>
                  </a:outerShdw>
                </a:effectLst>
                <a:latin typeface="Calibri" panose="020F0502020204030204"/>
              </a:rPr>
              <a:t>-MSH</a:t>
            </a:r>
          </a:p>
        </p:txBody>
      </p:sp>
      <p:sp>
        <p:nvSpPr>
          <p:cNvPr id="11" name="TextBox 10"/>
          <p:cNvSpPr txBox="1"/>
          <p:nvPr/>
        </p:nvSpPr>
        <p:spPr>
          <a:xfrm>
            <a:off x="3730229" y="2295661"/>
            <a:ext cx="1941365" cy="577081"/>
          </a:xfrm>
          <a:prstGeom prst="rect">
            <a:avLst/>
          </a:prstGeom>
          <a:noFill/>
        </p:spPr>
        <p:txBody>
          <a:bodyPr wrap="none" rtlCol="0">
            <a:spAutoFit/>
          </a:bodyPr>
          <a:lstStyle/>
          <a:p>
            <a:pPr defTabSz="685800"/>
            <a:r>
              <a:rPr lang="en-US" sz="1575" b="1" dirty="0">
                <a:solidFill>
                  <a:srgbClr val="C00000"/>
                </a:solidFill>
                <a:effectLst>
                  <a:outerShdw blurRad="38100" dist="38100" dir="2700000" algn="tl">
                    <a:srgbClr val="000000">
                      <a:alpha val="43137"/>
                    </a:srgbClr>
                  </a:outerShdw>
                </a:effectLst>
                <a:latin typeface="Calibri" panose="020F0502020204030204"/>
              </a:rPr>
              <a:t>Cyclic Melanotropins</a:t>
            </a:r>
          </a:p>
          <a:p>
            <a:pPr defTabSz="685800"/>
            <a:r>
              <a:rPr lang="en-US" sz="1575" b="1" dirty="0">
                <a:solidFill>
                  <a:srgbClr val="C00000"/>
                </a:solidFill>
                <a:effectLst>
                  <a:outerShdw blurRad="38100" dist="38100" dir="2700000" algn="tl">
                    <a:srgbClr val="000000">
                      <a:alpha val="43137"/>
                    </a:srgbClr>
                  </a:outerShdw>
                </a:effectLst>
                <a:latin typeface="Calibri" panose="020F0502020204030204"/>
              </a:rPr>
              <a:t>(MT-II)</a:t>
            </a:r>
          </a:p>
        </p:txBody>
      </p:sp>
      <p:sp>
        <p:nvSpPr>
          <p:cNvPr id="14" name="TextBox 13"/>
          <p:cNvSpPr txBox="1"/>
          <p:nvPr/>
        </p:nvSpPr>
        <p:spPr>
          <a:xfrm>
            <a:off x="1939467" y="3778718"/>
            <a:ext cx="4838953" cy="1165704"/>
          </a:xfrm>
          <a:prstGeom prst="rect">
            <a:avLst/>
          </a:prstGeom>
          <a:noFill/>
        </p:spPr>
        <p:txBody>
          <a:bodyPr wrap="none" rtlCol="0">
            <a:spAutoFit/>
          </a:bodyPr>
          <a:lstStyle/>
          <a:p>
            <a:pPr defTabSz="685800"/>
            <a:r>
              <a:rPr lang="en-US" sz="1575" i="1" dirty="0">
                <a:solidFill>
                  <a:prstClr val="black"/>
                </a:solidFill>
                <a:effectLst>
                  <a:outerShdw blurRad="38100" dist="38100" dir="2700000" algn="tl">
                    <a:srgbClr val="000000">
                      <a:alpha val="43137"/>
                    </a:srgbClr>
                  </a:outerShdw>
                </a:effectLst>
                <a:latin typeface="Calibri" panose="020F0502020204030204"/>
              </a:rPr>
              <a:t>Selective MCR ligands for MC1R, MC3R, MC4R and MC5R</a:t>
            </a:r>
          </a:p>
          <a:p>
            <a:pPr defTabSz="685800"/>
            <a:r>
              <a:rPr lang="en-US" sz="1350" dirty="0">
                <a:solidFill>
                  <a:prstClr val="black"/>
                </a:solidFill>
                <a:effectLst>
                  <a:outerShdw blurRad="38100" dist="38100" dir="2700000" algn="tl">
                    <a:srgbClr val="000000">
                      <a:alpha val="43137"/>
                    </a:srgbClr>
                  </a:outerShdw>
                </a:effectLst>
                <a:latin typeface="Calibri" panose="020F0502020204030204"/>
              </a:rPr>
              <a:t>   • Agonists, Antagonists, Inverse-agonists</a:t>
            </a:r>
          </a:p>
          <a:p>
            <a:pPr defTabSz="685800"/>
            <a:r>
              <a:rPr lang="en-US" sz="1350" dirty="0">
                <a:solidFill>
                  <a:prstClr val="black"/>
                </a:solidFill>
                <a:effectLst>
                  <a:outerShdw blurRad="38100" dist="38100" dir="2700000" algn="tl">
                    <a:srgbClr val="000000">
                      <a:alpha val="43137"/>
                    </a:srgbClr>
                  </a:outerShdw>
                </a:effectLst>
                <a:latin typeface="Calibri" panose="020F0502020204030204"/>
              </a:rPr>
              <a:t>   • </a:t>
            </a:r>
            <a:r>
              <a:rPr lang="en-US" sz="1350" dirty="0" err="1">
                <a:solidFill>
                  <a:prstClr val="black"/>
                </a:solidFill>
                <a:effectLst>
                  <a:outerShdw blurRad="38100" dist="38100" dir="2700000" algn="tl">
                    <a:srgbClr val="000000">
                      <a:alpha val="43137"/>
                    </a:srgbClr>
                  </a:outerShdw>
                </a:effectLst>
                <a:latin typeface="Calibri" panose="020F0502020204030204"/>
              </a:rPr>
              <a:t>Orthosteric</a:t>
            </a:r>
            <a:r>
              <a:rPr lang="en-US" sz="1350" dirty="0">
                <a:solidFill>
                  <a:prstClr val="black"/>
                </a:solidFill>
                <a:effectLst>
                  <a:outerShdw blurRad="38100" dist="38100" dir="2700000" algn="tl">
                    <a:srgbClr val="000000">
                      <a:alpha val="43137"/>
                    </a:srgbClr>
                  </a:outerShdw>
                </a:effectLst>
                <a:latin typeface="Calibri" panose="020F0502020204030204"/>
              </a:rPr>
              <a:t>, allosteric </a:t>
            </a:r>
          </a:p>
          <a:p>
            <a:pPr defTabSz="685800"/>
            <a:r>
              <a:rPr lang="en-US" sz="1350" dirty="0">
                <a:solidFill>
                  <a:prstClr val="black"/>
                </a:solidFill>
                <a:effectLst>
                  <a:outerShdw blurRad="38100" dist="38100" dir="2700000" algn="tl">
                    <a:srgbClr val="000000">
                      <a:alpha val="43137"/>
                    </a:srgbClr>
                  </a:outerShdw>
                </a:effectLst>
                <a:latin typeface="Calibri" panose="020F0502020204030204"/>
              </a:rPr>
              <a:t>   • Peptide, </a:t>
            </a:r>
            <a:r>
              <a:rPr lang="en-US" sz="1350" dirty="0" err="1">
                <a:solidFill>
                  <a:prstClr val="black"/>
                </a:solidFill>
                <a:effectLst>
                  <a:outerShdw blurRad="38100" dist="38100" dir="2700000" algn="tl">
                    <a:srgbClr val="000000">
                      <a:alpha val="43137"/>
                    </a:srgbClr>
                  </a:outerShdw>
                </a:effectLst>
                <a:latin typeface="Calibri" panose="020F0502020204030204"/>
              </a:rPr>
              <a:t>peptidomimetic</a:t>
            </a:r>
            <a:r>
              <a:rPr lang="en-US" sz="1350" dirty="0">
                <a:solidFill>
                  <a:prstClr val="black"/>
                </a:solidFill>
                <a:effectLst>
                  <a:outerShdw blurRad="38100" dist="38100" dir="2700000" algn="tl">
                    <a:srgbClr val="000000">
                      <a:alpha val="43137"/>
                    </a:srgbClr>
                  </a:outerShdw>
                </a:effectLst>
                <a:latin typeface="Calibri" panose="020F0502020204030204"/>
              </a:rPr>
              <a:t>, </a:t>
            </a:r>
            <a:r>
              <a:rPr lang="en-US" sz="1350" dirty="0" err="1">
                <a:solidFill>
                  <a:prstClr val="black"/>
                </a:solidFill>
                <a:effectLst>
                  <a:outerShdw blurRad="38100" dist="38100" dir="2700000" algn="tl">
                    <a:srgbClr val="000000">
                      <a:alpha val="43137"/>
                    </a:srgbClr>
                  </a:outerShdw>
                </a:effectLst>
                <a:latin typeface="Calibri" panose="020F0502020204030204"/>
              </a:rPr>
              <a:t>nonpeptide</a:t>
            </a:r>
            <a:endParaRPr lang="en-US" sz="1350" dirty="0">
              <a:solidFill>
                <a:prstClr val="black"/>
              </a:solidFill>
              <a:effectLst>
                <a:outerShdw blurRad="38100" dist="38100" dir="2700000" algn="tl">
                  <a:srgbClr val="000000">
                    <a:alpha val="43137"/>
                  </a:srgbClr>
                </a:outerShdw>
              </a:effectLst>
              <a:latin typeface="Calibri" panose="020F0502020204030204"/>
            </a:endParaRPr>
          </a:p>
          <a:p>
            <a:pPr defTabSz="685800"/>
            <a:r>
              <a:rPr lang="en-US" sz="1350" dirty="0">
                <a:solidFill>
                  <a:prstClr val="black"/>
                </a:solidFill>
                <a:effectLst>
                  <a:outerShdw blurRad="38100" dist="38100" dir="2700000" algn="tl">
                    <a:srgbClr val="000000">
                      <a:alpha val="43137"/>
                    </a:srgbClr>
                  </a:outerShdw>
                </a:effectLst>
                <a:latin typeface="Calibri" panose="020F0502020204030204"/>
              </a:rPr>
              <a:t>       Potent, Selective, Bioavailable</a:t>
            </a:r>
          </a:p>
        </p:txBody>
      </p:sp>
      <p:sp>
        <p:nvSpPr>
          <p:cNvPr id="17" name="TextBox 16"/>
          <p:cNvSpPr txBox="1"/>
          <p:nvPr/>
        </p:nvSpPr>
        <p:spPr>
          <a:xfrm>
            <a:off x="5970752" y="2302644"/>
            <a:ext cx="1597873" cy="577081"/>
          </a:xfrm>
          <a:prstGeom prst="rect">
            <a:avLst/>
          </a:prstGeom>
          <a:noFill/>
        </p:spPr>
        <p:txBody>
          <a:bodyPr wrap="none" rtlCol="0">
            <a:spAutoFit/>
          </a:bodyPr>
          <a:lstStyle/>
          <a:p>
            <a:pPr defTabSz="685800"/>
            <a:r>
              <a:rPr lang="en-US" sz="1575" b="1" dirty="0" err="1">
                <a:solidFill>
                  <a:srgbClr val="C00000"/>
                </a:solidFill>
                <a:effectLst>
                  <a:outerShdw blurRad="38100" dist="38100" dir="2700000" algn="tl">
                    <a:srgbClr val="000000">
                      <a:alpha val="43137"/>
                    </a:srgbClr>
                  </a:outerShdw>
                </a:effectLst>
                <a:latin typeface="Calibri" panose="020F0502020204030204"/>
              </a:rPr>
              <a:t>Peptidomimetics</a:t>
            </a:r>
            <a:endParaRPr lang="en-US" sz="1575" b="1" dirty="0">
              <a:solidFill>
                <a:srgbClr val="C00000"/>
              </a:solidFill>
              <a:effectLst>
                <a:outerShdw blurRad="38100" dist="38100" dir="2700000" algn="tl">
                  <a:srgbClr val="000000">
                    <a:alpha val="43137"/>
                  </a:srgbClr>
                </a:outerShdw>
              </a:effectLst>
              <a:latin typeface="Calibri" panose="020F0502020204030204"/>
            </a:endParaRPr>
          </a:p>
          <a:p>
            <a:pPr defTabSz="685800"/>
            <a:r>
              <a:rPr lang="en-US" sz="1575" b="1" dirty="0">
                <a:solidFill>
                  <a:srgbClr val="C00000"/>
                </a:solidFill>
                <a:effectLst>
                  <a:outerShdw blurRad="38100" dist="38100" dir="2700000" algn="tl">
                    <a:srgbClr val="000000">
                      <a:alpha val="43137"/>
                    </a:srgbClr>
                  </a:outerShdw>
                </a:effectLst>
                <a:latin typeface="Calibri" panose="020F0502020204030204"/>
              </a:rPr>
              <a:t>&amp; </a:t>
            </a:r>
            <a:r>
              <a:rPr lang="en-US" sz="1575" b="1" dirty="0" err="1">
                <a:solidFill>
                  <a:srgbClr val="C00000"/>
                </a:solidFill>
                <a:effectLst>
                  <a:outerShdw blurRad="38100" dist="38100" dir="2700000" algn="tl">
                    <a:srgbClr val="000000">
                      <a:alpha val="43137"/>
                    </a:srgbClr>
                  </a:outerShdw>
                </a:effectLst>
                <a:latin typeface="Calibri" panose="020F0502020204030204"/>
              </a:rPr>
              <a:t>Nonpeptides</a:t>
            </a:r>
            <a:endParaRPr lang="en-US" sz="1575" b="1" dirty="0">
              <a:solidFill>
                <a:srgbClr val="C00000"/>
              </a:solidFill>
              <a:effectLst>
                <a:outerShdw blurRad="38100" dist="38100" dir="2700000" algn="tl">
                  <a:srgbClr val="000000">
                    <a:alpha val="43137"/>
                  </a:srgbClr>
                </a:outerShdw>
              </a:effectLst>
              <a:latin typeface="Calibri" panose="020F0502020204030204"/>
            </a:endParaRPr>
          </a:p>
        </p:txBody>
      </p:sp>
      <p:sp>
        <p:nvSpPr>
          <p:cNvPr id="18" name="Down Arrow 17"/>
          <p:cNvSpPr/>
          <p:nvPr/>
        </p:nvSpPr>
        <p:spPr>
          <a:xfrm>
            <a:off x="4015741" y="2871148"/>
            <a:ext cx="70682" cy="245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575">
              <a:solidFill>
                <a:prstClr val="white"/>
              </a:solidFill>
              <a:latin typeface="Calibri" panose="020F0502020204030204"/>
            </a:endParaRPr>
          </a:p>
        </p:txBody>
      </p:sp>
      <p:sp>
        <p:nvSpPr>
          <p:cNvPr id="19" name="Down Arrow 18"/>
          <p:cNvSpPr/>
          <p:nvPr/>
        </p:nvSpPr>
        <p:spPr>
          <a:xfrm>
            <a:off x="4120133" y="2872252"/>
            <a:ext cx="83780" cy="488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Down Arrow 19"/>
          <p:cNvSpPr/>
          <p:nvPr/>
        </p:nvSpPr>
        <p:spPr>
          <a:xfrm>
            <a:off x="4243318" y="2864853"/>
            <a:ext cx="91919" cy="838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22" name="Striped Right Arrow 21"/>
          <p:cNvSpPr/>
          <p:nvPr/>
        </p:nvSpPr>
        <p:spPr>
          <a:xfrm>
            <a:off x="3395682" y="2485937"/>
            <a:ext cx="253484" cy="1435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575" b="1">
              <a:solidFill>
                <a:srgbClr val="C00000"/>
              </a:solidFill>
              <a:effectLst>
                <a:outerShdw blurRad="38100" dist="38100" dir="2700000" algn="tl">
                  <a:srgbClr val="000000">
                    <a:alpha val="43137"/>
                  </a:srgbClr>
                </a:outerShdw>
              </a:effectLst>
              <a:latin typeface="Calibri" panose="020F0502020204030204"/>
            </a:endParaRPr>
          </a:p>
        </p:txBody>
      </p:sp>
      <p:sp>
        <p:nvSpPr>
          <p:cNvPr id="23" name="Striped Right Arrow 22"/>
          <p:cNvSpPr/>
          <p:nvPr/>
        </p:nvSpPr>
        <p:spPr>
          <a:xfrm>
            <a:off x="5651202" y="2493557"/>
            <a:ext cx="253484" cy="1435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575" b="1">
              <a:solidFill>
                <a:srgbClr val="C00000"/>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3563557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398769" y="1287554"/>
            <a:ext cx="6323937" cy="975946"/>
          </a:xfrm>
          <a:prstGeom prst="rect">
            <a:avLst/>
          </a:prstGeom>
          <a:ln>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250" b="1" dirty="0">
                <a:solidFill>
                  <a:srgbClr val="FF0000"/>
                </a:solidFill>
                <a:effectLst>
                  <a:outerShdw blurRad="38100" dist="38100" dir="2700000" algn="tl">
                    <a:srgbClr val="000000">
                      <a:alpha val="43137"/>
                    </a:srgbClr>
                  </a:outerShdw>
                </a:effectLst>
                <a:latin typeface="Calibri Light" charset="0"/>
                <a:ea typeface="Calibri Light" charset="0"/>
                <a:cs typeface="Calibri Light" charset="0"/>
              </a:rPr>
              <a:t>Emerging Academic and Biotech Studies Exemplify Compelling MCR Drug Development Opportunities to Advance Superior Peptide and </a:t>
            </a:r>
            <a:r>
              <a:rPr lang="en-US" sz="2250" b="1" dirty="0" err="1">
                <a:solidFill>
                  <a:srgbClr val="FF0000"/>
                </a:solidFill>
                <a:effectLst>
                  <a:outerShdw blurRad="38100" dist="38100" dir="2700000" algn="tl">
                    <a:srgbClr val="000000">
                      <a:alpha val="43137"/>
                    </a:srgbClr>
                  </a:outerShdw>
                </a:effectLst>
                <a:latin typeface="Calibri Light" charset="0"/>
                <a:ea typeface="Calibri Light" charset="0"/>
                <a:cs typeface="Calibri Light" charset="0"/>
              </a:rPr>
              <a:t>Nonpeptide</a:t>
            </a:r>
            <a:r>
              <a:rPr lang="en-US" sz="2250" b="1" dirty="0">
                <a:solidFill>
                  <a:srgbClr val="FF0000"/>
                </a:solidFill>
                <a:effectLst>
                  <a:outerShdw blurRad="38100" dist="38100" dir="2700000" algn="tl">
                    <a:srgbClr val="000000">
                      <a:alpha val="43137"/>
                    </a:srgbClr>
                  </a:outerShdw>
                </a:effectLst>
                <a:latin typeface="Calibri Light" charset="0"/>
                <a:ea typeface="Calibri Light" charset="0"/>
                <a:cs typeface="Calibri Light" charset="0"/>
              </a:rPr>
              <a:t> Modalities</a:t>
            </a:r>
          </a:p>
        </p:txBody>
      </p:sp>
      <p:sp>
        <p:nvSpPr>
          <p:cNvPr id="9" name="TextBox 8"/>
          <p:cNvSpPr txBox="1"/>
          <p:nvPr/>
        </p:nvSpPr>
        <p:spPr>
          <a:xfrm>
            <a:off x="1291001" y="2644242"/>
            <a:ext cx="6343815" cy="3058530"/>
          </a:xfrm>
          <a:prstGeom prst="rect">
            <a:avLst/>
          </a:prstGeom>
          <a:noFill/>
        </p:spPr>
        <p:txBody>
          <a:bodyPr wrap="square" rtlCol="0">
            <a:spAutoFit/>
          </a:bodyPr>
          <a:lstStyle/>
          <a:p>
            <a:pPr marL="214313" indent="-214313" defTabSz="685800">
              <a:buSzPct val="120000"/>
              <a:buFont typeface="Arial" charset="0"/>
              <a:buChar char="•"/>
            </a:pPr>
            <a:r>
              <a:rPr lang="en-US" sz="1500" dirty="0">
                <a:solidFill>
                  <a:prstClr val="black"/>
                </a:solidFill>
                <a:latin typeface="Calibri" panose="020F0502020204030204"/>
              </a:rPr>
              <a:t>MCR biased signaling implicating potential for receptor/functional selectivity</a:t>
            </a:r>
          </a:p>
          <a:p>
            <a:pPr marL="557213" lvl="1" indent="-214313" defTabSz="685800">
              <a:buSzPct val="120000"/>
              <a:buFont typeface="Arial" charset="0"/>
              <a:buChar char="•"/>
            </a:pPr>
            <a:r>
              <a:rPr lang="en-US" sz="1275" dirty="0">
                <a:solidFill>
                  <a:prstClr val="black"/>
                </a:solidFill>
                <a:latin typeface="Calibri" panose="020F0502020204030204"/>
              </a:rPr>
              <a:t>AP1189 (</a:t>
            </a:r>
            <a:r>
              <a:rPr lang="en-US" sz="1275" dirty="0" err="1">
                <a:solidFill>
                  <a:prstClr val="black"/>
                </a:solidFill>
                <a:latin typeface="Calibri" panose="020F0502020204030204"/>
              </a:rPr>
              <a:t>nonpeptide</a:t>
            </a:r>
            <a:r>
              <a:rPr lang="en-US" sz="1275" dirty="0">
                <a:solidFill>
                  <a:prstClr val="black"/>
                </a:solidFill>
                <a:latin typeface="Calibri" panose="020F0502020204030204"/>
              </a:rPr>
              <a:t>) effects MC1R and MC3R activation of Erk1/2 but not </a:t>
            </a:r>
            <a:r>
              <a:rPr lang="en-US" sz="1275" dirty="0" err="1">
                <a:solidFill>
                  <a:prstClr val="black"/>
                </a:solidFill>
                <a:latin typeface="Calibri" panose="020F0502020204030204"/>
              </a:rPr>
              <a:t>cAMP</a:t>
            </a:r>
            <a:endParaRPr lang="en-US" sz="1275" dirty="0">
              <a:solidFill>
                <a:prstClr val="black"/>
              </a:solidFill>
              <a:latin typeface="Calibri" panose="020F0502020204030204"/>
            </a:endParaRPr>
          </a:p>
          <a:p>
            <a:pPr marL="557213" lvl="1" indent="-214313" defTabSz="685800">
              <a:buSzPct val="120000"/>
              <a:buFont typeface="Arial" charset="0"/>
              <a:buChar char="•"/>
            </a:pPr>
            <a:r>
              <a:rPr lang="en-US" sz="1275" dirty="0">
                <a:solidFill>
                  <a:prstClr val="black"/>
                </a:solidFill>
                <a:latin typeface="Calibri" panose="020F0502020204030204"/>
              </a:rPr>
              <a:t>MTII (peptide) effects MC4R driven greater obesity in </a:t>
            </a:r>
            <a:r>
              <a:rPr lang="en-US" sz="1275" dirty="0" err="1">
                <a:solidFill>
                  <a:prstClr val="black"/>
                </a:solidFill>
                <a:latin typeface="Calibri" panose="020F0502020204030204"/>
              </a:rPr>
              <a:t>Gq</a:t>
            </a:r>
            <a:r>
              <a:rPr lang="en-US" sz="1275" dirty="0">
                <a:solidFill>
                  <a:prstClr val="black"/>
                </a:solidFill>
                <a:latin typeface="Calibri" panose="020F0502020204030204"/>
              </a:rPr>
              <a:t>/11 knockout mice</a:t>
            </a:r>
          </a:p>
          <a:p>
            <a:pPr marL="557213" lvl="1" indent="-214313" defTabSz="685800">
              <a:buSzPct val="120000"/>
              <a:buFont typeface="Arial" charset="0"/>
              <a:buChar char="•"/>
            </a:pPr>
            <a:r>
              <a:rPr lang="en-US" sz="1275" dirty="0">
                <a:solidFill>
                  <a:prstClr val="black"/>
                </a:solidFill>
                <a:latin typeface="Calibri" panose="020F0502020204030204"/>
              </a:rPr>
              <a:t>THIQ (</a:t>
            </a:r>
            <a:r>
              <a:rPr lang="en-US" sz="1275" dirty="0" err="1">
                <a:solidFill>
                  <a:prstClr val="black"/>
                </a:solidFill>
                <a:latin typeface="Calibri" panose="020F0502020204030204"/>
              </a:rPr>
              <a:t>nonpeptide</a:t>
            </a:r>
            <a:r>
              <a:rPr lang="en-US" sz="1275" dirty="0">
                <a:solidFill>
                  <a:prstClr val="black"/>
                </a:solidFill>
                <a:latin typeface="Calibri" panose="020F0502020204030204"/>
              </a:rPr>
              <a:t>) vs MTII effect unique MCR4 driven Ca</a:t>
            </a:r>
            <a:r>
              <a:rPr lang="en-US" sz="1275" baseline="30000" dirty="0">
                <a:solidFill>
                  <a:prstClr val="black"/>
                </a:solidFill>
                <a:latin typeface="Calibri" panose="020F0502020204030204"/>
              </a:rPr>
              <a:t>2+</a:t>
            </a:r>
            <a:r>
              <a:rPr lang="en-US" sz="1275" dirty="0">
                <a:solidFill>
                  <a:prstClr val="black"/>
                </a:solidFill>
                <a:latin typeface="Calibri" panose="020F0502020204030204"/>
              </a:rPr>
              <a:t>signaling profiles</a:t>
            </a:r>
          </a:p>
          <a:p>
            <a:pPr marL="214313" indent="-214313" defTabSz="685800">
              <a:buSzPct val="120000"/>
              <a:buFont typeface="Arial" charset="0"/>
              <a:buChar char="•"/>
            </a:pPr>
            <a:endParaRPr lang="en-US" sz="900" dirty="0">
              <a:solidFill>
                <a:prstClr val="black"/>
              </a:solidFill>
              <a:latin typeface="Calibri" panose="020F0502020204030204"/>
            </a:endParaRPr>
          </a:p>
          <a:p>
            <a:pPr marL="214313" indent="-214313" defTabSz="685800">
              <a:buSzPct val="120000"/>
              <a:buFont typeface="Arial" charset="0"/>
              <a:buChar char="•"/>
            </a:pPr>
            <a:r>
              <a:rPr lang="en-US" sz="1500" dirty="0">
                <a:solidFill>
                  <a:prstClr val="black"/>
                </a:solidFill>
                <a:latin typeface="Calibri" panose="020F0502020204030204"/>
              </a:rPr>
              <a:t>Preclinical studies implicating MCR agonists having therapeutic potential for specific disease indications (receptor/functional selectivity?)</a:t>
            </a:r>
          </a:p>
          <a:p>
            <a:pPr marL="557213" lvl="1" indent="-214313" defTabSz="685800">
              <a:buSzPct val="120000"/>
              <a:buFont typeface="Arial" charset="0"/>
              <a:buChar char="•"/>
            </a:pPr>
            <a:r>
              <a:rPr lang="en-US" sz="1275" dirty="0">
                <a:solidFill>
                  <a:prstClr val="black"/>
                </a:solidFill>
                <a:latin typeface="Calibri" panose="020F0502020204030204"/>
              </a:rPr>
              <a:t>MC4R/MC3R targeted agonist for neurodegenerative disease</a:t>
            </a:r>
          </a:p>
          <a:p>
            <a:pPr marL="557213" lvl="1" indent="-214313" defTabSz="685800">
              <a:buSzPct val="120000"/>
              <a:buFont typeface="Arial" charset="0"/>
              <a:buChar char="•"/>
            </a:pPr>
            <a:r>
              <a:rPr lang="en-US" sz="1275" dirty="0">
                <a:solidFill>
                  <a:prstClr val="black"/>
                </a:solidFill>
                <a:latin typeface="Calibri" panose="020F0502020204030204"/>
              </a:rPr>
              <a:t>MC5R targeted agonist for stress related disorders</a:t>
            </a:r>
          </a:p>
          <a:p>
            <a:pPr marL="557213" lvl="1" indent="-214313" defTabSz="685800">
              <a:buSzPct val="120000"/>
              <a:buFont typeface="Arial" charset="0"/>
              <a:buChar char="•"/>
            </a:pPr>
            <a:r>
              <a:rPr lang="en-US" sz="1275" dirty="0">
                <a:solidFill>
                  <a:prstClr val="black"/>
                </a:solidFill>
                <a:latin typeface="Calibri" panose="020F0502020204030204"/>
              </a:rPr>
              <a:t>MC1R targeted agonist for cancer, pain, IBS</a:t>
            </a:r>
          </a:p>
          <a:p>
            <a:pPr marL="214313" indent="-214313" defTabSz="685800">
              <a:buSzPct val="120000"/>
              <a:buFont typeface="Arial" charset="0"/>
              <a:buChar char="•"/>
            </a:pPr>
            <a:endParaRPr lang="en-US" sz="900" dirty="0">
              <a:solidFill>
                <a:prstClr val="black"/>
              </a:solidFill>
              <a:latin typeface="Calibri" panose="020F0502020204030204"/>
            </a:endParaRPr>
          </a:p>
          <a:p>
            <a:pPr marL="214313" indent="-214313" defTabSz="685800">
              <a:buSzPct val="120000"/>
              <a:buFont typeface="Arial" charset="0"/>
              <a:buChar char="•"/>
            </a:pPr>
            <a:r>
              <a:rPr lang="en-US" sz="1500" dirty="0">
                <a:solidFill>
                  <a:prstClr val="black"/>
                </a:solidFill>
                <a:latin typeface="Calibri" panose="020F0502020204030204"/>
              </a:rPr>
              <a:t>Clinical studies on MCR peptide agonists (receptor/functional selectivity?)</a:t>
            </a:r>
          </a:p>
          <a:p>
            <a:pPr marL="557213" lvl="1" indent="-214313" defTabSz="685800">
              <a:buSzPct val="120000"/>
              <a:buFont typeface="Arial" charset="0"/>
              <a:buChar char="•"/>
            </a:pPr>
            <a:r>
              <a:rPr lang="en-US" sz="1275" dirty="0">
                <a:solidFill>
                  <a:prstClr val="black"/>
                </a:solidFill>
                <a:latin typeface="Calibri" panose="020F0502020204030204"/>
              </a:rPr>
              <a:t>Rhythm (</a:t>
            </a:r>
            <a:r>
              <a:rPr lang="en-US" sz="1275" dirty="0" err="1">
                <a:solidFill>
                  <a:prstClr val="black"/>
                </a:solidFill>
                <a:latin typeface="Calibri" panose="020F0502020204030204"/>
              </a:rPr>
              <a:t>Setmelanotide</a:t>
            </a:r>
            <a:r>
              <a:rPr lang="en-US" sz="1275" dirty="0">
                <a:solidFill>
                  <a:prstClr val="black"/>
                </a:solidFill>
                <a:latin typeface="Calibri" panose="020F0502020204030204"/>
              </a:rPr>
              <a:t>; obesity)</a:t>
            </a:r>
          </a:p>
          <a:p>
            <a:pPr marL="557213" lvl="1" indent="-214313" defTabSz="685800">
              <a:buSzPct val="120000"/>
              <a:buFont typeface="Arial" charset="0"/>
              <a:buChar char="•"/>
            </a:pPr>
            <a:r>
              <a:rPr lang="en-US" sz="1275" dirty="0" err="1">
                <a:solidFill>
                  <a:prstClr val="black"/>
                </a:solidFill>
                <a:latin typeface="Calibri" panose="020F0502020204030204"/>
              </a:rPr>
              <a:t>Palatin</a:t>
            </a:r>
            <a:r>
              <a:rPr lang="en-US" sz="1275" dirty="0">
                <a:solidFill>
                  <a:prstClr val="black"/>
                </a:solidFill>
                <a:latin typeface="Calibri" panose="020F0502020204030204"/>
              </a:rPr>
              <a:t> (</a:t>
            </a:r>
            <a:r>
              <a:rPr lang="en-US" sz="1275" dirty="0" err="1">
                <a:solidFill>
                  <a:prstClr val="black"/>
                </a:solidFill>
                <a:latin typeface="Calibri" panose="020F0502020204030204"/>
              </a:rPr>
              <a:t>Bremelanotide</a:t>
            </a:r>
            <a:r>
              <a:rPr lang="en-US" sz="1275" dirty="0">
                <a:solidFill>
                  <a:prstClr val="black"/>
                </a:solidFill>
                <a:latin typeface="Calibri" panose="020F0502020204030204"/>
              </a:rPr>
              <a:t>; sexual dysfunction)</a:t>
            </a:r>
          </a:p>
          <a:p>
            <a:pPr marL="557213" lvl="1" indent="-214313" defTabSz="685800">
              <a:buSzPct val="120000"/>
              <a:buFont typeface="Arial" charset="0"/>
              <a:buChar char="•"/>
            </a:pPr>
            <a:r>
              <a:rPr lang="en-US" sz="1275" dirty="0" err="1">
                <a:solidFill>
                  <a:prstClr val="black"/>
                </a:solidFill>
                <a:latin typeface="Calibri" panose="020F0502020204030204"/>
              </a:rPr>
              <a:t>Clinuvel</a:t>
            </a:r>
            <a:r>
              <a:rPr lang="en-US" sz="1275" dirty="0">
                <a:solidFill>
                  <a:prstClr val="black"/>
                </a:solidFill>
                <a:latin typeface="Calibri" panose="020F0502020204030204"/>
              </a:rPr>
              <a:t> (</a:t>
            </a:r>
            <a:r>
              <a:rPr lang="en-US" sz="1275" dirty="0" err="1">
                <a:solidFill>
                  <a:prstClr val="black"/>
                </a:solidFill>
                <a:latin typeface="Calibri" panose="020F0502020204030204"/>
              </a:rPr>
              <a:t>Scenesse</a:t>
            </a:r>
            <a:r>
              <a:rPr lang="en-US" sz="1275" dirty="0">
                <a:solidFill>
                  <a:prstClr val="black"/>
                </a:solidFill>
                <a:latin typeface="Calibri" panose="020F0502020204030204"/>
              </a:rPr>
              <a:t>®; EPP and related skin disorders)</a:t>
            </a:r>
          </a:p>
        </p:txBody>
      </p:sp>
    </p:spTree>
    <p:extLst>
      <p:ext uri="{BB962C8B-B14F-4D97-AF65-F5344CB8AC3E}">
        <p14:creationId xmlns:p14="http://schemas.microsoft.com/office/powerpoint/2010/main" val="3511182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85900" y="5229835"/>
            <a:ext cx="6096000" cy="323165"/>
          </a:xfrm>
          <a:prstGeom prst="rect">
            <a:avLst/>
          </a:prstGeom>
          <a:solidFill>
            <a:srgbClr val="002060"/>
          </a:solidFill>
          <a:ln>
            <a:solidFill>
              <a:srgbClr val="FF0000"/>
            </a:solidFill>
          </a:ln>
        </p:spPr>
        <p:txBody>
          <a:bodyPr wrap="square" rtlCol="0">
            <a:spAutoFit/>
          </a:bodyPr>
          <a:lstStyle/>
          <a:p>
            <a:r>
              <a:rPr lang="en-US" sz="1500" dirty="0">
                <a:solidFill>
                  <a:schemeClr val="bg1"/>
                </a:solidFill>
                <a:effectLst>
                  <a:outerShdw blurRad="38100" dist="38100" dir="2700000" algn="tl">
                    <a:srgbClr val="000000">
                      <a:alpha val="43137"/>
                    </a:srgbClr>
                  </a:outerShdw>
                </a:effectLst>
                <a:latin typeface="Calibri Light" charset="0"/>
                <a:ea typeface="Calibri Light" charset="0"/>
                <a:cs typeface="Calibri Light" charset="0"/>
              </a:rPr>
              <a:t>Focus on optimizing for desired MCR selectivity and functional </a:t>
            </a:r>
            <a:r>
              <a:rPr lang="en-US" sz="1500">
                <a:solidFill>
                  <a:schemeClr val="bg1"/>
                </a:solidFill>
                <a:effectLst>
                  <a:outerShdw blurRad="38100" dist="38100" dir="2700000" algn="tl">
                    <a:srgbClr val="000000">
                      <a:alpha val="43137"/>
                    </a:srgbClr>
                  </a:outerShdw>
                </a:effectLst>
                <a:latin typeface="Calibri Light" charset="0"/>
                <a:ea typeface="Calibri Light" charset="0"/>
                <a:cs typeface="Calibri Light" charset="0"/>
              </a:rPr>
              <a:t>activity profile!</a:t>
            </a:r>
            <a:endParaRPr lang="en-US" sz="1500" dirty="0">
              <a:solidFill>
                <a:schemeClr val="bg1"/>
              </a:solidFill>
            </a:endParaRPr>
          </a:p>
        </p:txBody>
      </p:sp>
      <p:sp>
        <p:nvSpPr>
          <p:cNvPr id="8" name="Subtitle 2"/>
          <p:cNvSpPr txBox="1">
            <a:spLocks/>
          </p:cNvSpPr>
          <p:nvPr/>
        </p:nvSpPr>
        <p:spPr>
          <a:xfrm>
            <a:off x="1249681" y="1497138"/>
            <a:ext cx="6739434" cy="13233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50" dirty="0">
                <a:solidFill>
                  <a:srgbClr val="FF0000"/>
                </a:solidFill>
                <a:effectLst>
                  <a:outerShdw blurRad="38100" dist="38100" dir="2700000" algn="tl">
                    <a:srgbClr val="000000">
                      <a:alpha val="43137"/>
                    </a:srgbClr>
                  </a:outerShdw>
                </a:effectLst>
                <a:latin typeface="Calibri Light" charset="0"/>
                <a:ea typeface="Calibri Light" charset="0"/>
                <a:cs typeface="Calibri Light" charset="0"/>
              </a:rPr>
              <a:t>Evaluation of Novel Peptide and </a:t>
            </a:r>
            <a:r>
              <a:rPr lang="en-US" sz="2250" dirty="0" err="1">
                <a:solidFill>
                  <a:srgbClr val="FF0000"/>
                </a:solidFill>
                <a:effectLst>
                  <a:outerShdw blurRad="38100" dist="38100" dir="2700000" algn="tl">
                    <a:srgbClr val="000000">
                      <a:alpha val="43137"/>
                    </a:srgbClr>
                  </a:outerShdw>
                </a:effectLst>
                <a:latin typeface="Calibri Light" charset="0"/>
                <a:ea typeface="Calibri Light" charset="0"/>
                <a:cs typeface="Calibri Light" charset="0"/>
              </a:rPr>
              <a:t>Nonpeptide</a:t>
            </a:r>
            <a:r>
              <a:rPr lang="en-US" sz="2250" dirty="0">
                <a:solidFill>
                  <a:srgbClr val="FF0000"/>
                </a:solidFill>
                <a:effectLst>
                  <a:outerShdw blurRad="38100" dist="38100" dir="2700000" algn="tl">
                    <a:srgbClr val="000000">
                      <a:alpha val="43137"/>
                    </a:srgbClr>
                  </a:outerShdw>
                </a:effectLst>
                <a:latin typeface="Calibri Light" charset="0"/>
                <a:ea typeface="Calibri Light" charset="0"/>
                <a:cs typeface="Calibri Light" charset="0"/>
              </a:rPr>
              <a:t> Modalities For Novel Medical Applications</a:t>
            </a:r>
          </a:p>
        </p:txBody>
      </p:sp>
      <p:sp>
        <p:nvSpPr>
          <p:cNvPr id="9" name="TextBox 8"/>
          <p:cNvSpPr txBox="1"/>
          <p:nvPr/>
        </p:nvSpPr>
        <p:spPr>
          <a:xfrm>
            <a:off x="1501140" y="2607745"/>
            <a:ext cx="6118860" cy="2562240"/>
          </a:xfrm>
          <a:prstGeom prst="rect">
            <a:avLst/>
          </a:prstGeom>
          <a:noFill/>
        </p:spPr>
        <p:txBody>
          <a:bodyPr wrap="square" rtlCol="0">
            <a:spAutoFit/>
          </a:bodyPr>
          <a:lstStyle/>
          <a:p>
            <a:pPr marL="214313" indent="-214313">
              <a:buSzPct val="120000"/>
              <a:buFont typeface="Arial" charset="0"/>
              <a:buChar char="•"/>
            </a:pPr>
            <a:r>
              <a:rPr lang="en-US" sz="1500" dirty="0"/>
              <a:t>Evaluation of </a:t>
            </a:r>
            <a:r>
              <a:rPr lang="en-US" sz="1500" b="1" dirty="0"/>
              <a:t>MC4R selective agonists </a:t>
            </a:r>
            <a:r>
              <a:rPr lang="en-US" sz="1500" dirty="0"/>
              <a:t>for neurodegenerative disease (e.g., Alzheimer’s disease)</a:t>
            </a:r>
          </a:p>
          <a:p>
            <a:pPr marL="557213" lvl="1" indent="-214313">
              <a:buSzPct val="120000"/>
              <a:buFont typeface="Arial" charset="0"/>
              <a:buChar char="•"/>
            </a:pPr>
            <a:r>
              <a:rPr lang="en-US" sz="1350" dirty="0"/>
              <a:t>Identify MCR4 selective modality that crosses the BBB</a:t>
            </a:r>
          </a:p>
          <a:p>
            <a:pPr marL="214313" indent="-214313">
              <a:buSzPct val="120000"/>
              <a:buFont typeface="Arial" charset="0"/>
              <a:buChar char="•"/>
            </a:pPr>
            <a:endParaRPr lang="en-US" sz="1500" dirty="0"/>
          </a:p>
          <a:p>
            <a:pPr marL="214313" indent="-214313">
              <a:buSzPct val="120000"/>
              <a:buFont typeface="Arial" charset="0"/>
              <a:buChar char="•"/>
            </a:pPr>
            <a:r>
              <a:rPr lang="en-US" sz="1500" dirty="0"/>
              <a:t>Explore use of </a:t>
            </a:r>
            <a:r>
              <a:rPr lang="en-US" sz="1500" b="1" dirty="0"/>
              <a:t>MC5R selective agonist </a:t>
            </a:r>
            <a:r>
              <a:rPr lang="en-US" sz="1500" dirty="0"/>
              <a:t>for the treatment of stress related diseases</a:t>
            </a:r>
          </a:p>
          <a:p>
            <a:pPr marL="557213" lvl="1" indent="-214313">
              <a:buSzPct val="120000"/>
              <a:buFont typeface="Arial" charset="0"/>
              <a:buChar char="•"/>
            </a:pPr>
            <a:r>
              <a:rPr lang="en-US" sz="1350" dirty="0"/>
              <a:t>Identify MC5R selective modality that crosses the BBB</a:t>
            </a:r>
          </a:p>
          <a:p>
            <a:pPr marL="214313" indent="-214313">
              <a:buSzPct val="120000"/>
              <a:buFont typeface="Arial" charset="0"/>
              <a:buChar char="•"/>
            </a:pPr>
            <a:endParaRPr lang="en-US" sz="1500" dirty="0"/>
          </a:p>
          <a:p>
            <a:pPr marL="214313" indent="-214313">
              <a:buSzPct val="120000"/>
              <a:buFont typeface="Arial" charset="0"/>
              <a:buChar char="•"/>
            </a:pPr>
            <a:r>
              <a:rPr lang="en-US" sz="1500" dirty="0"/>
              <a:t>Explore use of </a:t>
            </a:r>
            <a:r>
              <a:rPr lang="en-US" sz="1500" b="1" dirty="0"/>
              <a:t>MC1R selective agonist </a:t>
            </a:r>
            <a:r>
              <a:rPr lang="en-US" sz="1500" dirty="0"/>
              <a:t>for the treatment of cancer (melanoma) and pain therapy</a:t>
            </a:r>
          </a:p>
          <a:p>
            <a:pPr marL="557213" lvl="1" indent="-214313">
              <a:buSzPct val="120000"/>
              <a:buFont typeface="Arial" charset="0"/>
              <a:buChar char="•"/>
            </a:pPr>
            <a:r>
              <a:rPr lang="en-US" sz="1350" dirty="0"/>
              <a:t>Identify MC1R selective modality that crosses the BBB</a:t>
            </a:r>
          </a:p>
        </p:txBody>
      </p:sp>
      <p:sp>
        <p:nvSpPr>
          <p:cNvPr id="11" name="TextBox 10"/>
          <p:cNvSpPr txBox="1"/>
          <p:nvPr/>
        </p:nvSpPr>
        <p:spPr>
          <a:xfrm>
            <a:off x="5926779" y="901595"/>
            <a:ext cx="184731" cy="253916"/>
          </a:xfrm>
          <a:prstGeom prst="rect">
            <a:avLst/>
          </a:prstGeom>
          <a:solidFill>
            <a:schemeClr val="bg1"/>
          </a:solidFill>
          <a:ln>
            <a:noFill/>
          </a:ln>
        </p:spPr>
        <p:txBody>
          <a:bodyPr wrap="none" rtlCol="0">
            <a:spAutoFit/>
          </a:bodyPr>
          <a:lstStyle/>
          <a:p>
            <a:endParaRPr lang="en-US" sz="1050" b="1" dirty="0">
              <a:solidFill>
                <a:srgbClr val="002060"/>
              </a:solidFill>
            </a:endParaRPr>
          </a:p>
        </p:txBody>
      </p:sp>
    </p:spTree>
    <p:extLst>
      <p:ext uri="{BB962C8B-B14F-4D97-AF65-F5344CB8AC3E}">
        <p14:creationId xmlns:p14="http://schemas.microsoft.com/office/powerpoint/2010/main" val="1831210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561" y="1523386"/>
            <a:ext cx="6680439" cy="466647"/>
          </a:xfrm>
        </p:spPr>
        <p:txBody>
          <a:bodyPr>
            <a:normAutofit fontScale="90000"/>
          </a:bodyPr>
          <a:lstStyle/>
          <a:p>
            <a:r>
              <a:rPr lang="en-US" sz="2475" b="1" dirty="0">
                <a:solidFill>
                  <a:srgbClr val="FF0000"/>
                </a:solidFill>
                <a:effectLst>
                  <a:outerShdw blurRad="38100" dist="38100" dir="2700000" algn="tl">
                    <a:srgbClr val="000000">
                      <a:alpha val="43137"/>
                    </a:srgbClr>
                  </a:outerShdw>
                </a:effectLst>
              </a:rPr>
              <a:t>hMC4</a:t>
            </a:r>
            <a:r>
              <a:rPr lang="en-US" sz="2475" dirty="0">
                <a:solidFill>
                  <a:srgbClr val="002060"/>
                </a:solidFill>
                <a:effectLst>
                  <a:outerShdw blurRad="38100" dist="38100" dir="2700000" algn="tl">
                    <a:srgbClr val="000000">
                      <a:alpha val="43137"/>
                    </a:srgbClr>
                  </a:outerShdw>
                </a:effectLst>
              </a:rPr>
              <a:t>R</a:t>
            </a:r>
            <a:r>
              <a:rPr lang="en-US" sz="2475" b="1" dirty="0">
                <a:solidFill>
                  <a:srgbClr val="FF0000"/>
                </a:solidFill>
                <a:effectLst>
                  <a:outerShdw blurRad="38100" dist="38100" dir="2700000" algn="tl">
                    <a:srgbClr val="000000">
                      <a:alpha val="43137"/>
                    </a:srgbClr>
                  </a:outerShdw>
                </a:effectLst>
              </a:rPr>
              <a:t> Peptide Application Neurodegenerative Diseases</a:t>
            </a:r>
            <a:endParaRPr lang="en-US" i="1" dirty="0"/>
          </a:p>
        </p:txBody>
      </p:sp>
      <p:sp>
        <p:nvSpPr>
          <p:cNvPr id="3" name="Content Placeholder 2"/>
          <p:cNvSpPr>
            <a:spLocks noGrp="1"/>
          </p:cNvSpPr>
          <p:nvPr>
            <p:ph idx="1"/>
          </p:nvPr>
        </p:nvSpPr>
        <p:spPr>
          <a:xfrm>
            <a:off x="1459304" y="2087071"/>
            <a:ext cx="6271048" cy="2447628"/>
          </a:xfrm>
        </p:spPr>
        <p:txBody>
          <a:bodyPr>
            <a:normAutofit/>
          </a:bodyPr>
          <a:lstStyle/>
          <a:p>
            <a:pPr marL="0" indent="0">
              <a:buNone/>
            </a:pPr>
            <a:r>
              <a:rPr lang="en-US" sz="1200" b="1" i="1" dirty="0">
                <a:solidFill>
                  <a:srgbClr val="002060"/>
                </a:solidFill>
                <a:effectLst>
                  <a:outerShdw blurRad="38100" dist="38100" dir="2700000" algn="tl">
                    <a:srgbClr val="000000">
                      <a:alpha val="43137"/>
                    </a:srgbClr>
                  </a:outerShdw>
                </a:effectLst>
              </a:rPr>
              <a:t>MTII conjugates  and selective hMC4R ligands are used to study the neurodegenerative diseases</a:t>
            </a:r>
          </a:p>
          <a:p>
            <a:pPr marL="0" indent="0">
              <a:buNone/>
            </a:pPr>
            <a:r>
              <a:rPr lang="en-US" sz="1200" b="1" i="1" dirty="0">
                <a:solidFill>
                  <a:srgbClr val="002060"/>
                </a:solidFill>
                <a:effectLst>
                  <a:outerShdw blurRad="38100" dist="38100" dir="2700000" algn="tl">
                    <a:srgbClr val="000000">
                      <a:alpha val="43137"/>
                    </a:srgbClr>
                  </a:outerShdw>
                </a:effectLst>
              </a:rPr>
              <a:t>The initial results show the hMC4R selective ligand does play an important role for the Regeneration/Degeneration. We are working on the statistics and ANOVA for the behavior study with our collaborators.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graphicFrame>
        <p:nvGraphicFramePr>
          <p:cNvPr id="4" name="Object 3"/>
          <p:cNvGraphicFramePr>
            <a:graphicFrameLocks noChangeAspect="1"/>
          </p:cNvGraphicFramePr>
          <p:nvPr>
            <p:extLst/>
          </p:nvPr>
        </p:nvGraphicFramePr>
        <p:xfrm>
          <a:off x="2908739" y="2799690"/>
          <a:ext cx="2834075" cy="2583081"/>
        </p:xfrm>
        <a:graphic>
          <a:graphicData uri="http://schemas.openxmlformats.org/presentationml/2006/ole">
            <mc:AlternateContent xmlns:mc="http://schemas.openxmlformats.org/markup-compatibility/2006">
              <mc:Choice xmlns:v="urn:schemas-microsoft-com:vml" Requires="v">
                <p:oleObj spid="_x0000_s8196" name="CS ChemDraw Drawing" r:id="rId3" imgW="5412740" imgH="4934331" progId="ChemDraw.Document.6.0">
                  <p:embed/>
                </p:oleObj>
              </mc:Choice>
              <mc:Fallback>
                <p:oleObj name="CS ChemDraw Drawing" r:id="rId3" imgW="5412740" imgH="4934331" progId="ChemDraw.Document.6.0">
                  <p:embed/>
                  <p:pic>
                    <p:nvPicPr>
                      <p:cNvPr id="4" name="Object 3"/>
                      <p:cNvPicPr/>
                      <p:nvPr/>
                    </p:nvPicPr>
                    <p:blipFill>
                      <a:blip r:embed="rId4"/>
                      <a:stretch>
                        <a:fillRect/>
                      </a:stretch>
                    </p:blipFill>
                    <p:spPr>
                      <a:xfrm>
                        <a:off x="2908739" y="2799690"/>
                        <a:ext cx="2834075" cy="2583081"/>
                      </a:xfrm>
                      <a:prstGeom prst="rect">
                        <a:avLst/>
                      </a:prstGeom>
                    </p:spPr>
                  </p:pic>
                </p:oleObj>
              </mc:Fallback>
            </mc:AlternateContent>
          </a:graphicData>
        </a:graphic>
      </p:graphicFrame>
      <p:sp>
        <p:nvSpPr>
          <p:cNvPr id="12" name="Rectangle 11"/>
          <p:cNvSpPr/>
          <p:nvPr/>
        </p:nvSpPr>
        <p:spPr>
          <a:xfrm>
            <a:off x="3816209" y="5392305"/>
            <a:ext cx="2322129" cy="300082"/>
          </a:xfrm>
          <a:prstGeom prst="rect">
            <a:avLst/>
          </a:prstGeom>
        </p:spPr>
        <p:txBody>
          <a:bodyPr wrap="square">
            <a:spAutoFit/>
          </a:bodyPr>
          <a:lstStyle/>
          <a:p>
            <a:r>
              <a:rPr lang="en-US" sz="1350" dirty="0">
                <a:solidFill>
                  <a:srgbClr val="000000"/>
                </a:solidFill>
                <a:latin typeface="Calibri" panose="020F0502020204030204" pitchFamily="34" charset="0"/>
              </a:rPr>
              <a:t>UA17-016</a:t>
            </a:r>
            <a:r>
              <a:rPr lang="en-US" sz="1350" dirty="0"/>
              <a:t>  Patent Disclosure  </a:t>
            </a:r>
          </a:p>
        </p:txBody>
      </p:sp>
    </p:spTree>
    <p:extLst>
      <p:ext uri="{BB962C8B-B14F-4D97-AF65-F5344CB8AC3E}">
        <p14:creationId xmlns:p14="http://schemas.microsoft.com/office/powerpoint/2010/main" val="2139859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a:t>
            </a:r>
          </a:p>
        </p:txBody>
      </p:sp>
      <p:sp>
        <p:nvSpPr>
          <p:cNvPr id="3" name="Content Placeholder 2"/>
          <p:cNvSpPr>
            <a:spLocks noGrp="1"/>
          </p:cNvSpPr>
          <p:nvPr>
            <p:ph idx="1"/>
          </p:nvPr>
        </p:nvSpPr>
        <p:spPr/>
        <p:txBody>
          <a:bodyPr/>
          <a:lstStyle/>
          <a:p>
            <a:r>
              <a:rPr lang="en-US" sz="2800" dirty="0"/>
              <a:t>In This Brief Presentation, I Will Outline A Couple Of Examples of Compounds From Several Discoveries That Can Treat Acute, Prolonged AND Neuropathic Pain States That Do NOT Have The TOXICITIES And ADDICTION/TOLERANCE Properties Of Current Drugs</a:t>
            </a:r>
          </a:p>
          <a:p>
            <a:pPr marL="0" indent="0" algn="ctr">
              <a:buNone/>
            </a:pPr>
            <a:endParaRPr lang="en-US" dirty="0"/>
          </a:p>
          <a:p>
            <a:pPr marL="0" indent="0" algn="ctr">
              <a:buNone/>
            </a:pPr>
            <a:r>
              <a:rPr lang="en-US" dirty="0"/>
              <a:t>WILL YOU HELP? </a:t>
            </a:r>
          </a:p>
        </p:txBody>
      </p:sp>
    </p:spTree>
    <p:extLst>
      <p:ext uri="{BB962C8B-B14F-4D97-AF65-F5344CB8AC3E}">
        <p14:creationId xmlns:p14="http://schemas.microsoft.com/office/powerpoint/2010/main" val="978159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9" y="1877020"/>
            <a:ext cx="5934508" cy="745629"/>
          </a:xfrm>
        </p:spPr>
        <p:txBody>
          <a:bodyPr>
            <a:normAutofit fontScale="90000"/>
          </a:bodyPr>
          <a:lstStyle/>
          <a:p>
            <a:r>
              <a:rPr lang="en-US" sz="2475" b="1" dirty="0">
                <a:solidFill>
                  <a:srgbClr val="FF0000"/>
                </a:solidFill>
                <a:effectLst>
                  <a:outerShdw blurRad="38100" dist="38100" dir="2700000" algn="tl">
                    <a:srgbClr val="000000">
                      <a:alpha val="43137"/>
                    </a:srgbClr>
                  </a:outerShdw>
                </a:effectLst>
              </a:rPr>
              <a:t>hMC1R Ligand Application to Pain and Circulation</a:t>
            </a:r>
            <a:r>
              <a:rPr lang="en-US" i="1" dirty="0">
                <a:effectLst>
                  <a:outerShdw blurRad="38100" dist="38100" dir="2700000" algn="tl">
                    <a:srgbClr val="000000">
                      <a:alpha val="43137"/>
                    </a:srgbClr>
                  </a:outerShdw>
                </a:effectLst>
              </a:rPr>
              <a:t/>
            </a:r>
            <a:br>
              <a:rPr lang="en-US" i="1" dirty="0">
                <a:effectLst>
                  <a:outerShdw blurRad="38100" dist="38100" dir="2700000" algn="tl">
                    <a:srgbClr val="000000">
                      <a:alpha val="43137"/>
                    </a:srgbClr>
                  </a:outerShdw>
                </a:effectLst>
              </a:rPr>
            </a:br>
            <a:endParaRPr lang="en-US" i="1" dirty="0"/>
          </a:p>
        </p:txBody>
      </p:sp>
      <p:sp>
        <p:nvSpPr>
          <p:cNvPr id="3" name="Content Placeholder 2"/>
          <p:cNvSpPr>
            <a:spLocks noGrp="1"/>
          </p:cNvSpPr>
          <p:nvPr>
            <p:ph idx="1"/>
          </p:nvPr>
        </p:nvSpPr>
        <p:spPr>
          <a:xfrm>
            <a:off x="1259896" y="2476556"/>
            <a:ext cx="6585239" cy="2447628"/>
          </a:xfrm>
        </p:spPr>
        <p:txBody>
          <a:bodyPr>
            <a:normAutofit/>
          </a:bodyPr>
          <a:lstStyle/>
          <a:p>
            <a:pPr marL="0" indent="0">
              <a:buNone/>
            </a:pPr>
            <a:r>
              <a:rPr lang="en-US" sz="1425" i="1" dirty="0" err="1">
                <a:effectLst>
                  <a:outerShdw blurRad="38100" dist="38100" dir="2700000" algn="tl">
                    <a:srgbClr val="000000">
                      <a:alpha val="43137"/>
                    </a:srgbClr>
                  </a:outerShdw>
                </a:effectLst>
              </a:rPr>
              <a:t>cyclo</a:t>
            </a:r>
            <a:r>
              <a:rPr lang="en-US" sz="1425" dirty="0">
                <a:effectLst>
                  <a:outerShdw blurRad="38100" dist="38100" dir="2700000" algn="tl">
                    <a:srgbClr val="000000">
                      <a:alpha val="43137"/>
                    </a:srgbClr>
                  </a:outerShdw>
                </a:effectLst>
              </a:rPr>
              <a:t>-[(CH</a:t>
            </a:r>
            <a:r>
              <a:rPr lang="en-US" sz="1425" baseline="-25000" dirty="0">
                <a:effectLst>
                  <a:outerShdw blurRad="38100" dist="38100" dir="2700000" algn="tl">
                    <a:srgbClr val="000000">
                      <a:alpha val="43137"/>
                    </a:srgbClr>
                  </a:outerShdw>
                </a:effectLst>
              </a:rPr>
              <a:t>2</a:t>
            </a:r>
            <a:r>
              <a:rPr lang="en-US" sz="1425" dirty="0">
                <a:effectLst>
                  <a:outerShdw blurRad="38100" dist="38100" dir="2700000" algn="tl">
                    <a:srgbClr val="000000">
                      <a:alpha val="43137"/>
                    </a:srgbClr>
                  </a:outerShdw>
                </a:effectLst>
              </a:rPr>
              <a:t>)</a:t>
            </a:r>
            <a:r>
              <a:rPr lang="en-US" sz="1425" baseline="-25000" dirty="0">
                <a:effectLst>
                  <a:outerShdw blurRad="38100" dist="38100" dir="2700000" algn="tl">
                    <a:srgbClr val="000000">
                      <a:alpha val="43137"/>
                    </a:srgbClr>
                  </a:outerShdw>
                </a:effectLst>
              </a:rPr>
              <a:t>3</a:t>
            </a:r>
            <a:r>
              <a:rPr lang="en-US" sz="1425" dirty="0">
                <a:effectLst>
                  <a:outerShdw blurRad="38100" dist="38100" dir="2700000" algn="tl">
                    <a:srgbClr val="000000">
                      <a:alpha val="43137"/>
                    </a:srgbClr>
                  </a:outerShdw>
                </a:effectLst>
              </a:rPr>
              <a:t>CO-Gly</a:t>
            </a:r>
            <a:r>
              <a:rPr lang="en-US" sz="1425" baseline="30000" dirty="0">
                <a:effectLst>
                  <a:outerShdw blurRad="38100" dist="38100" dir="2700000" algn="tl">
                    <a:srgbClr val="000000">
                      <a:alpha val="43137"/>
                    </a:srgbClr>
                  </a:outerShdw>
                </a:effectLst>
              </a:rPr>
              <a:t>1</a:t>
            </a:r>
            <a:r>
              <a:rPr lang="en-US" sz="1425" dirty="0">
                <a:effectLst>
                  <a:outerShdw blurRad="38100" dist="38100" dir="2700000" algn="tl">
                    <a:srgbClr val="000000">
                      <a:alpha val="43137"/>
                    </a:srgbClr>
                  </a:outerShdw>
                </a:effectLst>
              </a:rPr>
              <a:t>-His</a:t>
            </a:r>
            <a:r>
              <a:rPr lang="en-US" sz="1425" baseline="30000" dirty="0">
                <a:effectLst>
                  <a:outerShdw blurRad="38100" dist="38100" dir="2700000" algn="tl">
                    <a:srgbClr val="000000">
                      <a:alpha val="43137"/>
                    </a:srgbClr>
                  </a:outerShdw>
                </a:effectLst>
              </a:rPr>
              <a:t>2</a:t>
            </a:r>
            <a:r>
              <a:rPr lang="en-US" sz="1425" dirty="0">
                <a:effectLst>
                  <a:outerShdw blurRad="38100" dist="38100" dir="2700000" algn="tl">
                    <a:srgbClr val="000000">
                      <a:alpha val="43137"/>
                    </a:srgbClr>
                  </a:outerShdw>
                </a:effectLst>
              </a:rPr>
              <a:t>-D-Phe</a:t>
            </a:r>
            <a:r>
              <a:rPr lang="en-US" sz="1425" baseline="30000" dirty="0">
                <a:effectLst>
                  <a:outerShdw blurRad="38100" dist="38100" dir="2700000" algn="tl">
                    <a:srgbClr val="000000">
                      <a:alpha val="43137"/>
                    </a:srgbClr>
                  </a:outerShdw>
                </a:effectLst>
              </a:rPr>
              <a:t>3</a:t>
            </a:r>
            <a:r>
              <a:rPr lang="en-US" sz="1425" dirty="0">
                <a:effectLst>
                  <a:outerShdw blurRad="38100" dist="38100" dir="2700000" algn="tl">
                    <a:srgbClr val="000000">
                      <a:alpha val="43137"/>
                    </a:srgbClr>
                  </a:outerShdw>
                </a:effectLst>
              </a:rPr>
              <a:t>-Arg</a:t>
            </a:r>
            <a:r>
              <a:rPr lang="en-US" sz="1425" baseline="30000" dirty="0">
                <a:effectLst>
                  <a:outerShdw blurRad="38100" dist="38100" dir="2700000" algn="tl">
                    <a:srgbClr val="000000">
                      <a:alpha val="43137"/>
                    </a:srgbClr>
                  </a:outerShdw>
                </a:effectLst>
              </a:rPr>
              <a:t>4</a:t>
            </a:r>
            <a:r>
              <a:rPr lang="en-US" sz="1425" dirty="0">
                <a:effectLst>
                  <a:outerShdw blurRad="38100" dist="38100" dir="2700000" algn="tl">
                    <a:srgbClr val="000000">
                      <a:alpha val="43137"/>
                    </a:srgbClr>
                  </a:outerShdw>
                </a:effectLst>
              </a:rPr>
              <a:t>-D-Trp</a:t>
            </a:r>
            <a:r>
              <a:rPr lang="en-US" sz="1425" baseline="30000" dirty="0">
                <a:effectLst>
                  <a:outerShdw blurRad="38100" dist="38100" dir="2700000" algn="tl">
                    <a:srgbClr val="000000">
                      <a:alpha val="43137"/>
                    </a:srgbClr>
                  </a:outerShdw>
                </a:effectLst>
              </a:rPr>
              <a:t>5</a:t>
            </a:r>
            <a:r>
              <a:rPr lang="en-US" sz="1425" dirty="0">
                <a:effectLst>
                  <a:outerShdw blurRad="38100" dist="38100" dir="2700000" algn="tl">
                    <a:srgbClr val="000000">
                      <a:alpha val="43137"/>
                    </a:srgbClr>
                  </a:outerShdw>
                </a:effectLst>
              </a:rPr>
              <a:t>-Cys(S-)</a:t>
            </a:r>
            <a:r>
              <a:rPr lang="en-US" sz="1425" baseline="30000" dirty="0">
                <a:effectLst>
                  <a:outerShdw blurRad="38100" dist="38100" dir="2700000" algn="tl">
                    <a:srgbClr val="000000">
                      <a:alpha val="43137"/>
                    </a:srgbClr>
                  </a:outerShdw>
                </a:effectLst>
              </a:rPr>
              <a:t>6</a:t>
            </a:r>
            <a:r>
              <a:rPr lang="en-US" sz="1425" dirty="0">
                <a:effectLst>
                  <a:outerShdw blurRad="38100" dist="38100" dir="2700000" algn="tl">
                    <a:srgbClr val="000000">
                      <a:alpha val="43137"/>
                    </a:srgbClr>
                  </a:outerShdw>
                </a:effectLst>
              </a:rPr>
              <a:t>]-Asp</a:t>
            </a:r>
            <a:r>
              <a:rPr lang="en-US" sz="1425" baseline="30000" dirty="0">
                <a:effectLst>
                  <a:outerShdw blurRad="38100" dist="38100" dir="2700000" algn="tl">
                    <a:srgbClr val="000000">
                      <a:alpha val="43137"/>
                    </a:srgbClr>
                  </a:outerShdw>
                </a:effectLst>
              </a:rPr>
              <a:t>7</a:t>
            </a:r>
            <a:r>
              <a:rPr lang="en-US" sz="1425" dirty="0">
                <a:effectLst>
                  <a:outerShdw blurRad="38100" dist="38100" dir="2700000" algn="tl">
                    <a:srgbClr val="000000">
                      <a:alpha val="43137"/>
                    </a:srgbClr>
                  </a:outerShdw>
                </a:effectLst>
              </a:rPr>
              <a:t>-Arg</a:t>
            </a:r>
            <a:r>
              <a:rPr lang="en-US" sz="1425" baseline="30000" dirty="0">
                <a:effectLst>
                  <a:outerShdw blurRad="38100" dist="38100" dir="2700000" algn="tl">
                    <a:srgbClr val="000000">
                      <a:alpha val="43137"/>
                    </a:srgbClr>
                  </a:outerShdw>
                </a:effectLst>
              </a:rPr>
              <a:t>8</a:t>
            </a:r>
            <a:r>
              <a:rPr lang="en-US" sz="1425" dirty="0">
                <a:effectLst>
                  <a:outerShdw blurRad="38100" dist="38100" dir="2700000" algn="tl">
                    <a:srgbClr val="000000">
                      <a:alpha val="43137"/>
                    </a:srgbClr>
                  </a:outerShdw>
                </a:effectLst>
              </a:rPr>
              <a:t>-Phe</a:t>
            </a:r>
            <a:r>
              <a:rPr lang="en-US" sz="1425" baseline="30000" dirty="0">
                <a:effectLst>
                  <a:outerShdw blurRad="38100" dist="38100" dir="2700000" algn="tl">
                    <a:srgbClr val="000000">
                      <a:alpha val="43137"/>
                    </a:srgbClr>
                  </a:outerShdw>
                </a:effectLst>
              </a:rPr>
              <a:t>9</a:t>
            </a:r>
            <a:r>
              <a:rPr lang="en-US" sz="1425" dirty="0">
                <a:effectLst>
                  <a:outerShdw blurRad="38100" dist="38100" dir="2700000" algn="tl">
                    <a:srgbClr val="000000">
                      <a:alpha val="43137"/>
                    </a:srgbClr>
                  </a:outerShdw>
                </a:effectLst>
              </a:rPr>
              <a:t>-Gly</a:t>
            </a:r>
            <a:r>
              <a:rPr lang="en-US" sz="1425" baseline="30000" dirty="0">
                <a:effectLst>
                  <a:outerShdw blurRad="38100" dist="38100" dir="2700000" algn="tl">
                    <a:srgbClr val="000000">
                      <a:alpha val="43137"/>
                    </a:srgbClr>
                  </a:outerShdw>
                </a:effectLst>
              </a:rPr>
              <a:t>10</a:t>
            </a:r>
            <a:r>
              <a:rPr lang="en-US" sz="1425" dirty="0">
                <a:effectLst>
                  <a:outerShdw blurRad="38100" dist="38100" dir="2700000" algn="tl">
                    <a:srgbClr val="000000">
                      <a:alpha val="43137"/>
                    </a:srgbClr>
                  </a:outerShdw>
                </a:effectLst>
              </a:rPr>
              <a:t>-NH</a:t>
            </a:r>
            <a:r>
              <a:rPr lang="en-US" sz="1425" baseline="-25000" dirty="0">
                <a:effectLst>
                  <a:outerShdw blurRad="38100" dist="38100" dir="2700000" algn="tl">
                    <a:srgbClr val="000000">
                      <a:alpha val="43137"/>
                    </a:srgbClr>
                  </a:outerShdw>
                </a:effectLst>
              </a:rPr>
              <a:t>2</a:t>
            </a:r>
            <a:r>
              <a:rPr lang="en-US" sz="1425" dirty="0">
                <a:effectLst>
                  <a:outerShdw blurRad="38100" dist="38100" dir="2700000" algn="tl">
                    <a:srgbClr val="000000">
                      <a:alpha val="43137"/>
                    </a:srgbClr>
                  </a:outerShdw>
                </a:effectLst>
              </a:rPr>
              <a:t> </a:t>
            </a:r>
          </a:p>
          <a:p>
            <a:pPr marL="0" indent="0">
              <a:buNone/>
            </a:pPr>
            <a:endParaRPr lang="en-US" sz="731" dirty="0">
              <a:solidFill>
                <a:srgbClr val="C00000"/>
              </a:solidFill>
              <a:effectLst>
                <a:outerShdw blurRad="38100" dist="38100" dir="2700000" algn="tl">
                  <a:srgbClr val="000000">
                    <a:alpha val="43137"/>
                  </a:srgbClr>
                </a:outerShdw>
              </a:effectLst>
            </a:endParaRPr>
          </a:p>
          <a:p>
            <a:pPr>
              <a:buSzPct val="120000"/>
              <a:buFont typeface="Arial" charset="0"/>
              <a:buChar char="•"/>
            </a:pPr>
            <a:r>
              <a:rPr lang="en-US" sz="1463" dirty="0" err="1"/>
              <a:t>Melanocortin</a:t>
            </a:r>
            <a:r>
              <a:rPr lang="en-US" sz="1463" dirty="0"/>
              <a:t> 1 Receptor Signaling Regulates Cholesterol Transport in Macrophages </a:t>
            </a:r>
            <a:r>
              <a:rPr lang="en-US" sz="1463" i="1" dirty="0"/>
              <a:t>Circulation </a:t>
            </a:r>
            <a:r>
              <a:rPr lang="en-US" sz="1463" dirty="0"/>
              <a:t>2017, 136,1,83-97</a:t>
            </a:r>
            <a:endParaRPr lang="en-US" sz="731" dirty="0"/>
          </a:p>
          <a:p>
            <a:pPr>
              <a:buSzPct val="120000"/>
              <a:buFont typeface="Arial" charset="0"/>
              <a:buChar char="•"/>
            </a:pPr>
            <a:r>
              <a:rPr lang="en-US" sz="1463" dirty="0"/>
              <a:t>α-Melanocyte-stimulating hormone regulates vascular NO availability and protects against endothelial dysfunction. </a:t>
            </a:r>
            <a:r>
              <a:rPr lang="en-US" sz="1463" i="1" dirty="0"/>
              <a:t>Cardiovascular Research </a:t>
            </a:r>
            <a:r>
              <a:rPr lang="en-US" sz="1463" dirty="0"/>
              <a:t>2013, 97(2), 360-368.</a:t>
            </a:r>
            <a:endParaRPr lang="en-US" sz="731" dirty="0"/>
          </a:p>
          <a:p>
            <a:pPr>
              <a:buSzPct val="120000"/>
              <a:buFont typeface="Arial" charset="0"/>
              <a:buChar char="•"/>
            </a:pPr>
            <a:r>
              <a:rPr lang="en-US" sz="1463" dirty="0"/>
              <a:t>Sex-specific Mediation of Opioid-induced Hyperalgesia by the Melanocortin-1 Receptor. </a:t>
            </a:r>
            <a:r>
              <a:rPr lang="en-US" sz="1463" i="1" dirty="0"/>
              <a:t>Anesthesiology </a:t>
            </a:r>
            <a:r>
              <a:rPr lang="en-US" sz="1463" dirty="0"/>
              <a:t>2009, Volume Date 2010, 112(1), 181-188.</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10" name="TextBox 9"/>
          <p:cNvSpPr txBox="1"/>
          <p:nvPr/>
        </p:nvSpPr>
        <p:spPr>
          <a:xfrm>
            <a:off x="2196093" y="5688374"/>
            <a:ext cx="184731" cy="253916"/>
          </a:xfrm>
          <a:prstGeom prst="rect">
            <a:avLst/>
          </a:prstGeom>
          <a:solidFill>
            <a:schemeClr val="bg1"/>
          </a:solidFill>
          <a:ln>
            <a:noFill/>
          </a:ln>
        </p:spPr>
        <p:txBody>
          <a:bodyPr wrap="none" rtlCol="0">
            <a:spAutoFit/>
          </a:bodyPr>
          <a:lstStyle/>
          <a:p>
            <a:endParaRPr lang="en-US" sz="1050" b="1" dirty="0">
              <a:solidFill>
                <a:srgbClr val="002060"/>
              </a:solidFill>
            </a:endParaRPr>
          </a:p>
        </p:txBody>
      </p:sp>
    </p:spTree>
    <p:extLst>
      <p:ext uri="{BB962C8B-B14F-4D97-AF65-F5344CB8AC3E}">
        <p14:creationId xmlns:p14="http://schemas.microsoft.com/office/powerpoint/2010/main" val="3500896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642551"/>
          </a:xfrm>
        </p:spPr>
        <p:txBody>
          <a:bodyPr/>
          <a:lstStyle/>
          <a:p>
            <a:pPr algn="ctr"/>
            <a:r>
              <a:rPr lang="en-US" b="1" dirty="0" smtClean="0">
                <a:solidFill>
                  <a:srgbClr val="FF0000"/>
                </a:solidFill>
                <a:effectLst>
                  <a:outerShdw blurRad="38100" dist="38100" dir="2700000" algn="tl">
                    <a:srgbClr val="000000">
                      <a:alpha val="43137"/>
                    </a:srgbClr>
                  </a:outerShdw>
                </a:effectLst>
              </a:rPr>
              <a:t>Concluding Remarks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555407"/>
            <a:ext cx="7886700" cy="4324864"/>
          </a:xfrm>
        </p:spPr>
        <p:txBody>
          <a:bodyPr>
            <a:normAutofit/>
          </a:bodyPr>
          <a:lstStyle/>
          <a:p>
            <a:pPr marL="385763" indent="-385763">
              <a:buAutoNum type="alphaUcPeriod"/>
            </a:pPr>
            <a:r>
              <a:rPr lang="en-US" b="1" dirty="0" smtClean="0">
                <a:solidFill>
                  <a:srgbClr val="00467A"/>
                </a:solidFill>
                <a:effectLst>
                  <a:outerShdw blurRad="38100" dist="38100" dir="2700000" algn="tl">
                    <a:srgbClr val="000000">
                      <a:alpha val="43137"/>
                    </a:srgbClr>
                  </a:outerShdw>
                </a:effectLst>
              </a:rPr>
              <a:t>The Potential Applications Of Melanotropin Ligands To Health And Disease Are Enormous</a:t>
            </a:r>
          </a:p>
          <a:p>
            <a:pPr marL="385763" indent="-385763">
              <a:buAutoNum type="alphaUcPeriod"/>
            </a:pPr>
            <a:r>
              <a:rPr lang="en-US" b="1" dirty="0" smtClean="0">
                <a:solidFill>
                  <a:srgbClr val="00467A"/>
                </a:solidFill>
                <a:effectLst>
                  <a:outerShdw blurRad="38100" dist="38100" dir="2700000" algn="tl">
                    <a:srgbClr val="000000">
                      <a:alpha val="43137"/>
                    </a:srgbClr>
                  </a:outerShdw>
                </a:effectLst>
              </a:rPr>
              <a:t>Several Of Our Peptides And </a:t>
            </a:r>
            <a:r>
              <a:rPr lang="en-US" b="1" dirty="0" err="1" smtClean="0">
                <a:solidFill>
                  <a:srgbClr val="00467A"/>
                </a:solidFill>
                <a:effectLst>
                  <a:outerShdw blurRad="38100" dist="38100" dir="2700000" algn="tl">
                    <a:srgbClr val="000000">
                      <a:alpha val="43137"/>
                    </a:srgbClr>
                  </a:outerShdw>
                </a:effectLst>
              </a:rPr>
              <a:t>Peptidomimetics</a:t>
            </a:r>
            <a:r>
              <a:rPr lang="en-US" b="1" dirty="0" smtClean="0">
                <a:solidFill>
                  <a:srgbClr val="00467A"/>
                </a:solidFill>
                <a:effectLst>
                  <a:outerShdw blurRad="38100" dist="38100" dir="2700000" algn="tl">
                    <a:srgbClr val="000000">
                      <a:alpha val="43137"/>
                    </a:srgbClr>
                  </a:outerShdw>
                </a:effectLst>
              </a:rPr>
              <a:t> Are Ready For Clinical Trials</a:t>
            </a:r>
          </a:p>
          <a:p>
            <a:pPr marL="385763" indent="-385763">
              <a:buAutoNum type="alphaUcPeriod"/>
            </a:pPr>
            <a:r>
              <a:rPr lang="en-US" b="1" dirty="0" smtClean="0">
                <a:solidFill>
                  <a:srgbClr val="00467A"/>
                </a:solidFill>
                <a:effectLst>
                  <a:outerShdw blurRad="38100" dist="38100" dir="2700000" algn="tl">
                    <a:srgbClr val="000000">
                      <a:alpha val="43137"/>
                    </a:srgbClr>
                  </a:outerShdw>
                </a:effectLst>
              </a:rPr>
              <a:t>MC1R Ligands Are Well Developed For Clinical Applications</a:t>
            </a:r>
          </a:p>
          <a:p>
            <a:pPr marL="0" indent="0">
              <a:buNone/>
            </a:pPr>
            <a:r>
              <a:rPr lang="en-US" b="1" dirty="0" smtClean="0">
                <a:solidFill>
                  <a:srgbClr val="00467A"/>
                </a:solidFill>
                <a:effectLst>
                  <a:outerShdw blurRad="38100" dist="38100" dir="2700000" algn="tl">
                    <a:srgbClr val="000000">
                      <a:alpha val="43137"/>
                    </a:srgbClr>
                  </a:outerShdw>
                </a:effectLst>
              </a:rPr>
              <a:t>	1.  Tanning (Pigmentation) Without Sun – Replace Tanning 		      Salons, Etc. And Prevent Skin Cancer</a:t>
            </a:r>
          </a:p>
          <a:p>
            <a:pPr marL="0" indent="0">
              <a:buNone/>
            </a:pPr>
            <a:r>
              <a:rPr lang="en-US" b="1" dirty="0">
                <a:solidFill>
                  <a:srgbClr val="00467A"/>
                </a:solidFill>
                <a:effectLst>
                  <a:outerShdw blurRad="38100" dist="38100" dir="2700000" algn="tl">
                    <a:srgbClr val="000000">
                      <a:alpha val="43137"/>
                    </a:srgbClr>
                  </a:outerShdw>
                </a:effectLst>
              </a:rPr>
              <a:t>	</a:t>
            </a:r>
            <a:r>
              <a:rPr lang="en-US" b="1" dirty="0" smtClean="0">
                <a:solidFill>
                  <a:srgbClr val="00467A"/>
                </a:solidFill>
                <a:effectLst>
                  <a:outerShdw blurRad="38100" dist="38100" dir="2700000" algn="tl">
                    <a:srgbClr val="000000">
                      <a:alpha val="43137"/>
                    </a:srgbClr>
                  </a:outerShdw>
                </a:effectLst>
              </a:rPr>
              <a:t>2.  Multimodal MC1R Ligands Are Developed For Melanoma 		     Cancer Detection</a:t>
            </a:r>
          </a:p>
          <a:p>
            <a:pPr marL="0" indent="0">
              <a:buNone/>
            </a:pPr>
            <a:r>
              <a:rPr lang="en-US" b="1" dirty="0">
                <a:solidFill>
                  <a:srgbClr val="00467A"/>
                </a:solidFill>
                <a:effectLst>
                  <a:outerShdw blurRad="38100" dist="38100" dir="2700000" algn="tl">
                    <a:srgbClr val="000000">
                      <a:alpha val="43137"/>
                    </a:srgbClr>
                  </a:outerShdw>
                </a:effectLst>
              </a:rPr>
              <a:t>	</a:t>
            </a:r>
            <a:r>
              <a:rPr lang="en-US" b="1" dirty="0" smtClean="0">
                <a:solidFill>
                  <a:srgbClr val="00467A"/>
                </a:solidFill>
                <a:effectLst>
                  <a:outerShdw blurRad="38100" dist="38100" dir="2700000" algn="tl">
                    <a:srgbClr val="000000">
                      <a:alpha val="43137"/>
                    </a:srgbClr>
                  </a:outerShdw>
                </a:effectLst>
              </a:rPr>
              <a:t>3.  Treatment Of Cancer – Selective </a:t>
            </a:r>
            <a:r>
              <a:rPr lang="en-US" b="1" dirty="0">
                <a:solidFill>
                  <a:srgbClr val="00467A"/>
                </a:solidFill>
                <a:effectLst>
                  <a:outerShdw blurRad="38100" dist="38100" dir="2700000" algn="tl">
                    <a:srgbClr val="000000">
                      <a:alpha val="43137"/>
                    </a:srgbClr>
                  </a:outerShdw>
                </a:effectLst>
              </a:rPr>
              <a:t>L</a:t>
            </a:r>
            <a:r>
              <a:rPr lang="en-US" b="1" dirty="0" smtClean="0">
                <a:solidFill>
                  <a:srgbClr val="00467A"/>
                </a:solidFill>
                <a:effectLst>
                  <a:outerShdw blurRad="38100" dist="38100" dir="2700000" algn="tl">
                    <a:srgbClr val="000000">
                      <a:alpha val="43137"/>
                    </a:srgbClr>
                  </a:outerShdw>
                </a:effectLst>
              </a:rPr>
              <a:t>igands</a:t>
            </a:r>
          </a:p>
          <a:p>
            <a:pPr marL="385763" indent="-385763">
              <a:buAutoNum type="alphaUcPeriod" startAt="4"/>
            </a:pPr>
            <a:r>
              <a:rPr lang="en-US" b="1" dirty="0" smtClean="0">
                <a:solidFill>
                  <a:srgbClr val="00467A"/>
                </a:solidFill>
                <a:effectLst>
                  <a:outerShdw blurRad="38100" dist="38100" dir="2700000" algn="tl">
                    <a:srgbClr val="000000">
                      <a:alpha val="43137"/>
                    </a:srgbClr>
                  </a:outerShdw>
                </a:effectLst>
              </a:rPr>
              <a:t>Excellent Ligands Available For Sexual Function, Feeding Behavior,      Neurodegenerative Diseases, Stress and Inflammation</a:t>
            </a:r>
            <a:endParaRPr lang="en-US" b="1" dirty="0">
              <a:solidFill>
                <a:srgbClr val="00467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230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OTHER MODALITIES AVAILABLE WITH NO OR GREATLY REDUCED TOXICITIES</a:t>
            </a:r>
          </a:p>
        </p:txBody>
      </p:sp>
      <p:sp>
        <p:nvSpPr>
          <p:cNvPr id="3" name="Content Placeholder 2"/>
          <p:cNvSpPr>
            <a:spLocks noGrp="1"/>
          </p:cNvSpPr>
          <p:nvPr>
            <p:ph idx="1"/>
          </p:nvPr>
        </p:nvSpPr>
        <p:spPr>
          <a:xfrm>
            <a:off x="457200" y="1676400"/>
            <a:ext cx="8229600" cy="4449763"/>
          </a:xfrm>
        </p:spPr>
        <p:txBody>
          <a:bodyPr/>
          <a:lstStyle/>
          <a:p>
            <a:r>
              <a:rPr lang="en-US" dirty="0"/>
              <a:t>I.  Mu/Delta Agonist Ligands Of Three Different Structural Types </a:t>
            </a:r>
          </a:p>
          <a:p>
            <a:endParaRPr lang="en-US" dirty="0"/>
          </a:p>
          <a:p>
            <a:r>
              <a:rPr lang="en-US" dirty="0"/>
              <a:t>II.  Mu Selective Agonists, Kappa Antagonist Bivalent Ligand</a:t>
            </a:r>
          </a:p>
          <a:p>
            <a:endParaRPr lang="en-US" dirty="0"/>
          </a:p>
          <a:p>
            <a:r>
              <a:rPr lang="en-US" dirty="0"/>
              <a:t>III.  Mu/Delta Agonists, Melanocortin-1 Receptor Agonists</a:t>
            </a:r>
          </a:p>
        </p:txBody>
      </p:sp>
    </p:spTree>
    <p:extLst>
      <p:ext uri="{BB962C8B-B14F-4D97-AF65-F5344CB8AC3E}">
        <p14:creationId xmlns:p14="http://schemas.microsoft.com/office/powerpoint/2010/main" val="190702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ENDOGENEOUS HUMAN OPIOID LIGANDS AND OPIOID TOXICITY</a:t>
            </a:r>
          </a:p>
        </p:txBody>
      </p:sp>
      <p:sp>
        <p:nvSpPr>
          <p:cNvPr id="3" name="Content Placeholder 2"/>
          <p:cNvSpPr>
            <a:spLocks noGrp="1"/>
          </p:cNvSpPr>
          <p:nvPr>
            <p:ph idx="1"/>
          </p:nvPr>
        </p:nvSpPr>
        <p:spPr>
          <a:xfrm>
            <a:off x="457200" y="1371600"/>
            <a:ext cx="8229600" cy="4525963"/>
          </a:xfrm>
        </p:spPr>
        <p:txBody>
          <a:bodyPr/>
          <a:lstStyle/>
          <a:p>
            <a:pPr marL="571500" indent="-571500">
              <a:buAutoNum type="romanUcPeriod"/>
            </a:pPr>
            <a:r>
              <a:rPr lang="en-US" sz="2400" b="1" dirty="0"/>
              <a:t>OPIOID LIGANDS ARE ACTIVE IN HUMANS EVERY DAY OF OUR LIVES. THEY ARE NONTOXIC.</a:t>
            </a:r>
          </a:p>
          <a:p>
            <a:pPr marL="571500" indent="-571500">
              <a:buAutoNum type="romanUcPeriod"/>
            </a:pPr>
            <a:r>
              <a:rPr lang="en-US" sz="2400" b="1" dirty="0">
                <a:solidFill>
                  <a:schemeClr val="bg2"/>
                </a:solidFill>
              </a:rPr>
              <a:t>THE ENDOGENOUS OPIOID LIGANDS ARE PEPTIDES - A. ENDORPHINS, B. ENKEPHALINS, C. DYNORPHINS</a:t>
            </a:r>
          </a:p>
          <a:p>
            <a:pPr marL="571500" indent="-571500">
              <a:buAutoNum type="romanUcPeriod"/>
            </a:pPr>
            <a:r>
              <a:rPr lang="en-US" sz="2400" b="1" dirty="0"/>
              <a:t>THE ENDOGENOUS OPIOID LIGANDS ARE RELATIVELY NON-SELECTIVE.</a:t>
            </a:r>
          </a:p>
          <a:p>
            <a:pPr marL="571500" indent="-571500">
              <a:buAutoNum type="romanUcPeriod"/>
            </a:pPr>
            <a:r>
              <a:rPr lang="en-US" sz="2400" b="1" dirty="0">
                <a:solidFill>
                  <a:schemeClr val="bg2"/>
                </a:solidFill>
              </a:rPr>
              <a:t>MOST OF OUR CURRENT DRUGS FOR PAIN ARE RECEPTOR/ENZYME SELECTIVE. MOST ARE QUITE TOXIC AND ARE NONPEPTIDES.</a:t>
            </a:r>
          </a:p>
          <a:p>
            <a:pPr marL="571500" indent="-571500">
              <a:buAutoNum type="romanUcPeriod"/>
            </a:pPr>
            <a:r>
              <a:rPr lang="en-US" sz="2400" b="1" dirty="0"/>
              <a:t>NATURE IS SMART (3.5 BILLION YEARS OF CHEMISTRY OF LIFE). WE SHOULD PAY MORE ATTENTION TO WHAT NATURE IS TELLING US.</a:t>
            </a:r>
          </a:p>
          <a:p>
            <a:endParaRPr lang="en-US" sz="2400" b="1" dirty="0"/>
          </a:p>
        </p:txBody>
      </p:sp>
    </p:spTree>
    <p:extLst>
      <p:ext uri="{BB962C8B-B14F-4D97-AF65-F5344CB8AC3E}">
        <p14:creationId xmlns:p14="http://schemas.microsoft.com/office/powerpoint/2010/main" val="275323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010650" cy="2495550"/>
          </a:xfrm>
          <a:prstGeom prst="rect">
            <a:avLst/>
          </a:prstGeom>
        </p:spPr>
        <p:txBody>
          <a:bodyPr/>
          <a:lstStyle>
            <a:lvl1pPr algn="ctr" defTabSz="457200" rtl="0" eaLnBrk="0" fontAlgn="base" hangingPunct="0">
              <a:spcBef>
                <a:spcPct val="0"/>
              </a:spcBef>
              <a:spcAft>
                <a:spcPct val="0"/>
              </a:spcAft>
              <a:defRPr sz="4400" b="1" kern="1200">
                <a:solidFill>
                  <a:srgbClr val="00FF34"/>
                </a:solidFill>
                <a:effectLst>
                  <a:outerShdw blurRad="38100" dist="38100" dir="2700000" algn="tl">
                    <a:srgbClr val="000000">
                      <a:alpha val="43137"/>
                    </a:srgbClr>
                  </a:outerShdw>
                </a:effectLst>
                <a:latin typeface="Arial Black" pitchFamily="34" charset="0"/>
                <a:ea typeface="MS PGothic" pitchFamily="34" charset="-128"/>
                <a:cs typeface="Arial" pitchFamily="34" charset="0"/>
              </a:defRPr>
            </a:lvl1pPr>
            <a:lvl2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2pPr>
            <a:lvl3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3pPr>
            <a:lvl4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4pPr>
            <a:lvl5pPr algn="ctr" defTabSz="457200" rtl="0" eaLnBrk="0" fontAlgn="base" hangingPunct="0">
              <a:spcBef>
                <a:spcPct val="0"/>
              </a:spcBef>
              <a:spcAft>
                <a:spcPct val="0"/>
              </a:spcAft>
              <a:defRPr sz="4400" b="1">
                <a:solidFill>
                  <a:srgbClr val="00FF34"/>
                </a:solidFill>
                <a:latin typeface="Arial Black" pitchFamily="34" charset="0"/>
                <a:ea typeface="MS PGothic" pitchFamily="34" charset="-128"/>
                <a:cs typeface="Arial" pitchFamily="34"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a:defRPr/>
            </a:pPr>
            <a:r>
              <a:rPr lang="en-US" sz="2800" dirty="0"/>
              <a:t>EVIDENCE FOR UP-REGULATION OF NEUROPEPTIDES AND THEIR RECEPTORS </a:t>
            </a:r>
            <a:br>
              <a:rPr lang="en-US" sz="2800" dirty="0"/>
            </a:br>
            <a:r>
              <a:rPr lang="en-US" sz="2800" dirty="0"/>
              <a:t>IN DEVELOPMENT OF PROLONGED</a:t>
            </a:r>
            <a:br>
              <a:rPr lang="en-US" sz="2800" dirty="0"/>
            </a:br>
            <a:r>
              <a:rPr lang="en-US" sz="2800" dirty="0"/>
              <a:t> AND NEUROPATHIC PAIN FROM GENOMICS AND PROTEOMICS</a:t>
            </a:r>
          </a:p>
        </p:txBody>
      </p:sp>
      <p:sp>
        <p:nvSpPr>
          <p:cNvPr id="3" name="Rectangle 3"/>
          <p:cNvSpPr>
            <a:spLocks noChangeArrowheads="1"/>
          </p:cNvSpPr>
          <p:nvPr/>
        </p:nvSpPr>
        <p:spPr bwMode="auto">
          <a:xfrm>
            <a:off x="1" y="2133600"/>
            <a:ext cx="91440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AutoNum type="arabicPeriod"/>
            </a:pPr>
            <a:r>
              <a:rPr lang="en-US" sz="2400" b="1" dirty="0">
                <a:solidFill>
                  <a:schemeClr val="bg1"/>
                </a:solidFill>
                <a:latin typeface="Arial" pitchFamily="34" charset="0"/>
                <a:cs typeface="Arial" pitchFamily="34" charset="0"/>
              </a:rPr>
              <a:t> Antibodies to PEPTIDE NEUROTRANSMITTERS That</a:t>
            </a:r>
          </a:p>
          <a:p>
            <a:r>
              <a:rPr lang="en-US" sz="2400" b="1"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Cause Pain Show Large Increases of Neurotransmitters</a:t>
            </a:r>
          </a:p>
          <a:p>
            <a:r>
              <a:rPr lang="en-US" sz="2000" b="1" dirty="0">
                <a:solidFill>
                  <a:schemeClr val="bg1"/>
                </a:solidFill>
                <a:latin typeface="Arial" pitchFamily="34" charset="0"/>
                <a:cs typeface="Arial" pitchFamily="34" charset="0"/>
              </a:rPr>
              <a:t>	Released in Pain Pathways.</a:t>
            </a:r>
          </a:p>
          <a:p>
            <a:endParaRPr lang="en-US" sz="2400" b="1" dirty="0">
              <a:solidFill>
                <a:schemeClr val="bg1"/>
              </a:solidFill>
              <a:latin typeface="Arial" pitchFamily="34" charset="0"/>
              <a:cs typeface="Arial" pitchFamily="34" charset="0"/>
            </a:endParaRPr>
          </a:p>
          <a:p>
            <a:pPr>
              <a:buFontTx/>
              <a:buAutoNum type="arabicPeriod" startAt="2"/>
            </a:pPr>
            <a:r>
              <a:rPr lang="en-US" sz="2400" b="1" dirty="0">
                <a:solidFill>
                  <a:srgbClr val="FFFF00"/>
                </a:solidFill>
                <a:latin typeface="Arial" pitchFamily="34" charset="0"/>
                <a:cs typeface="Arial" pitchFamily="34" charset="0"/>
              </a:rPr>
              <a:t> Antibodies to RECEPTORS Show Increased</a:t>
            </a:r>
          </a:p>
          <a:p>
            <a:r>
              <a:rPr lang="en-US" sz="2400" b="1" dirty="0">
                <a:solidFill>
                  <a:srgbClr val="FFFF00"/>
                </a:solidFill>
                <a:latin typeface="Arial" pitchFamily="34" charset="0"/>
                <a:cs typeface="Arial" pitchFamily="34" charset="0"/>
              </a:rPr>
              <a:t>	</a:t>
            </a:r>
            <a:r>
              <a:rPr lang="en-US" sz="2000" b="1" dirty="0">
                <a:solidFill>
                  <a:srgbClr val="FFFF00"/>
                </a:solidFill>
                <a:latin typeface="Arial" pitchFamily="34" charset="0"/>
                <a:cs typeface="Arial" pitchFamily="34" charset="0"/>
              </a:rPr>
              <a:t>Concentrations of Receptors in Spinal Pain Pathways.</a:t>
            </a:r>
          </a:p>
          <a:p>
            <a:endParaRPr lang="en-US" sz="2400" b="1" dirty="0">
              <a:solidFill>
                <a:schemeClr val="bg1"/>
              </a:solidFill>
              <a:latin typeface="Arial" pitchFamily="34" charset="0"/>
              <a:cs typeface="Arial" pitchFamily="34" charset="0"/>
            </a:endParaRPr>
          </a:p>
          <a:p>
            <a:pPr>
              <a:buFontTx/>
              <a:buAutoNum type="arabicPeriod" startAt="3"/>
            </a:pPr>
            <a:r>
              <a:rPr lang="en-US" sz="2400" b="1" dirty="0">
                <a:solidFill>
                  <a:schemeClr val="bg1"/>
                </a:solidFill>
                <a:latin typeface="Arial" pitchFamily="34" charset="0"/>
                <a:cs typeface="Arial" pitchFamily="34" charset="0"/>
              </a:rPr>
              <a:t> Prolonged Treatment of Naive Animals with Morphine</a:t>
            </a:r>
          </a:p>
          <a:p>
            <a:r>
              <a:rPr lang="en-US" sz="2000" b="1" dirty="0">
                <a:solidFill>
                  <a:schemeClr val="bg1"/>
                </a:solidFill>
                <a:latin typeface="Arial" pitchFamily="34" charset="0"/>
                <a:cs typeface="Arial" pitchFamily="34" charset="0"/>
              </a:rPr>
              <a:t>	Leads to Development of Neuropathic Pain – Also 1 and 2.</a:t>
            </a:r>
          </a:p>
          <a:p>
            <a:endParaRPr lang="en-US" sz="2400" b="1" dirty="0">
              <a:solidFill>
                <a:srgbClr val="FFFF00"/>
              </a:solidFill>
              <a:latin typeface="Arial" pitchFamily="34" charset="0"/>
              <a:cs typeface="Arial" pitchFamily="34" charset="0"/>
            </a:endParaRPr>
          </a:p>
          <a:p>
            <a:pPr>
              <a:buFontTx/>
              <a:buAutoNum type="arabicPeriod" startAt="4"/>
            </a:pPr>
            <a:r>
              <a:rPr lang="en-US" sz="2400" b="1" dirty="0">
                <a:solidFill>
                  <a:srgbClr val="FFFF00"/>
                </a:solidFill>
                <a:latin typeface="Arial" pitchFamily="34" charset="0"/>
                <a:cs typeface="Arial" pitchFamily="34" charset="0"/>
              </a:rPr>
              <a:t> In Some Cases, Antagonists for These New Receptors</a:t>
            </a:r>
          </a:p>
          <a:p>
            <a:r>
              <a:rPr lang="en-US" sz="2400" b="1" dirty="0">
                <a:solidFill>
                  <a:srgbClr val="FFFF00"/>
                </a:solidFill>
                <a:latin typeface="Arial" pitchFamily="34" charset="0"/>
                <a:cs typeface="Arial" pitchFamily="34" charset="0"/>
              </a:rPr>
              <a:t>	Can Block or Partially Block This Pain.</a:t>
            </a:r>
          </a:p>
        </p:txBody>
      </p:sp>
    </p:spTree>
    <p:extLst>
      <p:ext uri="{BB962C8B-B14F-4D97-AF65-F5344CB8AC3E}">
        <p14:creationId xmlns:p14="http://schemas.microsoft.com/office/powerpoint/2010/main" val="173220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731014"/>
            <a:ext cx="8678863" cy="5324535"/>
          </a:xfrm>
          <a:prstGeom prst="rect">
            <a:avLst/>
          </a:prstGeom>
          <a:noFill/>
          <a:ln w="9525">
            <a:noFill/>
            <a:miter lim="800000"/>
            <a:headEnd/>
            <a:tailEnd/>
          </a:ln>
          <a:effectLst/>
        </p:spPr>
        <p:txBody>
          <a:bodyPr anchor="ctr">
            <a:spAutoFit/>
          </a:bodyPr>
          <a:lstStyle/>
          <a:p>
            <a:pPr algn="ctr" defTabSz="631825" fontAlgn="base" latinLnBrk="1">
              <a:spcBef>
                <a:spcPct val="0"/>
              </a:spcBef>
              <a:spcAft>
                <a:spcPct val="0"/>
              </a:spcAft>
              <a:tabLst>
                <a:tab pos="631825" algn="l"/>
                <a:tab pos="1146175" algn="l"/>
              </a:tabLst>
              <a:defRPr/>
            </a:pPr>
            <a:r>
              <a:rPr kumimoji="1" lang="en-US" altLang="ko-KR" sz="4400" b="1" dirty="0">
                <a:solidFill>
                  <a:srgbClr val="00FF00"/>
                </a:solidFill>
                <a:effectLst>
                  <a:outerShdw blurRad="38100" dist="38100" dir="2700000" algn="tl">
                    <a:srgbClr val="000000"/>
                  </a:outerShdw>
                </a:effectLst>
                <a:latin typeface="Arial Black" pitchFamily="34" charset="0"/>
                <a:ea typeface="굴림" pitchFamily="50" charset="-127"/>
              </a:rPr>
              <a:t>HYPOTHESIS</a:t>
            </a:r>
          </a:p>
          <a:p>
            <a:pPr algn="ctr" defTabSz="631825" fontAlgn="base" latinLnBrk="1">
              <a:spcBef>
                <a:spcPct val="0"/>
              </a:spcBef>
              <a:spcAft>
                <a:spcPct val="0"/>
              </a:spcAft>
              <a:tabLst>
                <a:tab pos="631825" algn="l"/>
                <a:tab pos="1146175" algn="l"/>
              </a:tabLst>
              <a:defRPr/>
            </a:pPr>
            <a:endParaRPr kumimoji="1" lang="en-US" altLang="ko-KR" sz="4400" b="1" dirty="0">
              <a:solidFill>
                <a:srgbClr val="00FF00"/>
              </a:solidFill>
              <a:effectLst>
                <a:outerShdw blurRad="38100" dist="38100" dir="2700000" algn="tl">
                  <a:srgbClr val="000000"/>
                </a:outerShdw>
              </a:effectLst>
              <a:latin typeface="Arial Black" pitchFamily="34" charset="0"/>
              <a:ea typeface="굴림" pitchFamily="50" charset="-127"/>
            </a:endParaRPr>
          </a:p>
          <a:p>
            <a:pPr defTabSz="631825" fontAlgn="base" latinLnBrk="1">
              <a:spcBef>
                <a:spcPct val="0"/>
              </a:spcBef>
              <a:spcAft>
                <a:spcPct val="0"/>
              </a:spcAft>
              <a:tabLst>
                <a:tab pos="631825" algn="l"/>
              </a:tabLst>
              <a:defRPr/>
            </a:pPr>
            <a:r>
              <a:rPr kumimoji="1" lang="en-US" altLang="ko-KR" sz="2400" b="1" dirty="0">
                <a:solidFill>
                  <a:srgbClr val="FFFFFF"/>
                </a:solidFill>
                <a:ea typeface="바탕체" pitchFamily="17" charset="-127"/>
                <a:cs typeface="Arial" pitchFamily="34" charset="0"/>
              </a:rPr>
              <a:t>Molecules with high affinity and antagonist actions at CCK or NK-1 </a:t>
            </a:r>
            <a:r>
              <a:rPr kumimoji="1" lang="en-US" altLang="ja-JP" sz="2400" b="1" dirty="0">
                <a:solidFill>
                  <a:srgbClr val="FFFFFF"/>
                </a:solidFill>
                <a:ea typeface="바탕체" pitchFamily="17" charset="-127"/>
                <a:cs typeface="Arial" pitchFamily="34" charset="0"/>
              </a:rPr>
              <a:t>rece</a:t>
            </a:r>
            <a:r>
              <a:rPr kumimoji="1" lang="en-US" altLang="ko-KR" sz="2400" b="1" dirty="0">
                <a:solidFill>
                  <a:srgbClr val="FFFFFF"/>
                </a:solidFill>
                <a:ea typeface="바탕체" pitchFamily="17" charset="-127"/>
                <a:cs typeface="Arial" pitchFamily="34" charset="0"/>
              </a:rPr>
              <a:t>p</a:t>
            </a:r>
            <a:r>
              <a:rPr kumimoji="1" lang="en-US" altLang="ja-JP" sz="2400" b="1" dirty="0">
                <a:solidFill>
                  <a:srgbClr val="FFFFFF"/>
                </a:solidFill>
                <a:ea typeface="바탕체" pitchFamily="17" charset="-127"/>
                <a:cs typeface="Arial" pitchFamily="34" charset="0"/>
              </a:rPr>
              <a:t>to</a:t>
            </a:r>
            <a:r>
              <a:rPr kumimoji="1" lang="en-US" altLang="ko-KR" sz="2400" b="1" dirty="0">
                <a:solidFill>
                  <a:srgbClr val="FFFFFF"/>
                </a:solidFill>
                <a:ea typeface="바탕체" pitchFamily="17" charset="-127"/>
                <a:cs typeface="Arial" pitchFamily="34" charset="0"/>
              </a:rPr>
              <a:t>r</a:t>
            </a:r>
            <a:r>
              <a:rPr kumimoji="1" lang="en-US" altLang="ja-JP" sz="2400" b="1" dirty="0">
                <a:solidFill>
                  <a:srgbClr val="FFFFFF"/>
                </a:solidFill>
                <a:ea typeface="바탕체" pitchFamily="17" charset="-127"/>
                <a:cs typeface="Arial" pitchFamily="34" charset="0"/>
              </a:rPr>
              <a:t>s</a:t>
            </a:r>
            <a:r>
              <a:rPr kumimoji="1" lang="en-US" altLang="ko-KR" sz="2400" b="1" dirty="0">
                <a:solidFill>
                  <a:srgbClr val="FFFFFF"/>
                </a:solidFill>
                <a:ea typeface="바탕체" pitchFamily="17" charset="-127"/>
                <a:cs typeface="Arial" pitchFamily="34" charset="0"/>
              </a:rPr>
              <a:t>, and high affinity and agonist actions at opioid receptors</a:t>
            </a:r>
          </a:p>
          <a:p>
            <a:pPr defTabSz="631825" fontAlgn="base" latinLnBrk="1">
              <a:spcBef>
                <a:spcPct val="0"/>
              </a:spcBef>
              <a:spcAft>
                <a:spcPct val="0"/>
              </a:spcAft>
              <a:tabLst>
                <a:tab pos="631825" algn="l"/>
              </a:tabLst>
              <a:defRPr/>
            </a:pPr>
            <a:endParaRPr kumimoji="1" lang="en-US" altLang="ko-KR" sz="2400" b="1" dirty="0">
              <a:solidFill>
                <a:srgbClr val="FFFF66"/>
              </a:solidFill>
              <a:ea typeface="바탕체" pitchFamily="17" charset="-127"/>
              <a:cs typeface="Arial" pitchFamily="34" charset="0"/>
            </a:endParaRPr>
          </a:p>
          <a:p>
            <a:pPr marL="914400" indent="-914400" defTabSz="631825" fontAlgn="base" latinLnBrk="1">
              <a:spcBef>
                <a:spcPct val="0"/>
              </a:spcBef>
              <a:spcAft>
                <a:spcPct val="0"/>
              </a:spcAft>
              <a:buFont typeface="Wingdings" pitchFamily="2" charset="2"/>
              <a:buNone/>
              <a:tabLst>
                <a:tab pos="631825" algn="l"/>
              </a:tabLst>
              <a:defRPr/>
            </a:pPr>
            <a:r>
              <a:rPr kumimoji="1" lang="en-US" altLang="ko-KR" sz="2400" b="1" dirty="0">
                <a:solidFill>
                  <a:srgbClr val="FF9900"/>
                </a:solidFill>
                <a:ea typeface="바탕체" pitchFamily="17" charset="-127"/>
                <a:cs typeface="Arial" pitchFamily="34" charset="0"/>
                <a:sym typeface="Symbol" pitchFamily="18" charset="2"/>
              </a:rPr>
              <a:t>	</a:t>
            </a:r>
            <a:r>
              <a:rPr kumimoji="1" lang="en-US" altLang="ko-KR" sz="2400" b="1" dirty="0">
                <a:solidFill>
                  <a:srgbClr val="FFFF00"/>
                </a:solidFill>
                <a:ea typeface="바탕체" pitchFamily="17" charset="-127"/>
                <a:cs typeface="Arial" pitchFamily="34" charset="0"/>
                <a:sym typeface="Symbol" pitchFamily="18" charset="2"/>
              </a:rPr>
              <a:t>■</a:t>
            </a:r>
            <a:r>
              <a:rPr kumimoji="1" lang="en-US" altLang="ko-KR" sz="2400" b="1" i="1" dirty="0">
                <a:solidFill>
                  <a:srgbClr val="FF9900"/>
                </a:solidFill>
                <a:ea typeface="바탕체" pitchFamily="17" charset="-127"/>
                <a:cs typeface="Arial" pitchFamily="34" charset="0"/>
                <a:sym typeface="Symbol" pitchFamily="18" charset="2"/>
              </a:rPr>
              <a:t> </a:t>
            </a:r>
            <a:r>
              <a:rPr kumimoji="1" lang="en-US" altLang="ko-KR" sz="2600" b="1" dirty="0">
                <a:solidFill>
                  <a:srgbClr val="FFFFFF"/>
                </a:solidFill>
                <a:ea typeface="바탕체" pitchFamily="17" charset="-127"/>
                <a:cs typeface="Arial" pitchFamily="34" charset="0"/>
              </a:rPr>
              <a:t>Have enhanced activity in neuropathic pain   states and in acute pain states</a:t>
            </a:r>
            <a:endParaRPr kumimoji="1" lang="en-US" altLang="ko-KR" sz="2600" b="1" dirty="0">
              <a:solidFill>
                <a:srgbClr val="FFFFFF"/>
              </a:solidFill>
              <a:ea typeface="굴림" pitchFamily="50" charset="-127"/>
              <a:cs typeface="Arial" pitchFamily="34" charset="0"/>
            </a:endParaRPr>
          </a:p>
          <a:p>
            <a:pPr marL="914400" indent="-914400" defTabSz="631825" eaLnBrk="0" fontAlgn="b" hangingPunct="0">
              <a:spcBef>
                <a:spcPct val="0"/>
              </a:spcBef>
              <a:spcAft>
                <a:spcPct val="0"/>
              </a:spcAft>
              <a:buFont typeface="Wingdings" pitchFamily="2" charset="2"/>
              <a:buNone/>
              <a:tabLst>
                <a:tab pos="631825" algn="l"/>
              </a:tabLst>
              <a:defRPr/>
            </a:pPr>
            <a:r>
              <a:rPr kumimoji="1" lang="en-US" altLang="ko-KR" sz="2600" b="1" dirty="0">
                <a:solidFill>
                  <a:srgbClr val="FFFFFF"/>
                </a:solidFill>
                <a:ea typeface="바탕체" pitchFamily="17" charset="-127"/>
                <a:cs typeface="Arial" pitchFamily="34" charset="0"/>
                <a:sym typeface="Symbol" pitchFamily="18" charset="2"/>
              </a:rPr>
              <a:t>	</a:t>
            </a:r>
            <a:r>
              <a:rPr kumimoji="1" lang="en-US" altLang="ko-KR" sz="2600" b="1" dirty="0">
                <a:solidFill>
                  <a:srgbClr val="FFFF00"/>
                </a:solidFill>
                <a:ea typeface="바탕체" pitchFamily="17" charset="-127"/>
                <a:cs typeface="Arial" pitchFamily="34" charset="0"/>
                <a:sym typeface="Symbol" pitchFamily="18" charset="2"/>
              </a:rPr>
              <a:t>■</a:t>
            </a:r>
            <a:r>
              <a:rPr kumimoji="1" lang="en-US" altLang="ko-KR" sz="2600" b="1" dirty="0">
                <a:solidFill>
                  <a:srgbClr val="FF9933"/>
                </a:solidFill>
                <a:ea typeface="바탕체" pitchFamily="17" charset="-127"/>
                <a:cs typeface="Arial" pitchFamily="34" charset="0"/>
                <a:sym typeface="Symbol" pitchFamily="18" charset="2"/>
              </a:rPr>
              <a:t> </a:t>
            </a:r>
            <a:r>
              <a:rPr kumimoji="1" lang="en-US" altLang="ko-KR" sz="2600" b="1" dirty="0">
                <a:solidFill>
                  <a:srgbClr val="FFFFFF"/>
                </a:solidFill>
                <a:ea typeface="바탕체" pitchFamily="17" charset="-127"/>
                <a:cs typeface="Arial" pitchFamily="34" charset="0"/>
              </a:rPr>
              <a:t>Have applicability for treatment of chronic pain without the development of tolerance</a:t>
            </a:r>
            <a:endParaRPr kumimoji="1" lang="en-US" altLang="ko-KR" sz="2600" b="1" dirty="0">
              <a:solidFill>
                <a:srgbClr val="FFFFFF"/>
              </a:solidFill>
              <a:ea typeface="굴림" pitchFamily="50" charset="-127"/>
              <a:cs typeface="Arial" pitchFamily="34" charset="0"/>
            </a:endParaRPr>
          </a:p>
          <a:p>
            <a:pPr marL="914400" indent="-914400" defTabSz="631825" eaLnBrk="0" fontAlgn="b" hangingPunct="0">
              <a:spcBef>
                <a:spcPct val="0"/>
              </a:spcBef>
              <a:spcAft>
                <a:spcPct val="0"/>
              </a:spcAft>
              <a:buFont typeface="Wingdings" pitchFamily="2" charset="2"/>
              <a:buNone/>
              <a:tabLst>
                <a:tab pos="631825" algn="l"/>
              </a:tabLst>
              <a:defRPr/>
            </a:pPr>
            <a:r>
              <a:rPr kumimoji="1" lang="en-US" altLang="ko-KR" sz="2600" b="1" dirty="0">
                <a:solidFill>
                  <a:srgbClr val="FFFFFF"/>
                </a:solidFill>
                <a:ea typeface="바탕체" pitchFamily="17" charset="-127"/>
                <a:cs typeface="Arial" pitchFamily="34" charset="0"/>
                <a:sym typeface="Symbol" pitchFamily="18" charset="2"/>
              </a:rPr>
              <a:t>	</a:t>
            </a:r>
            <a:r>
              <a:rPr kumimoji="1" lang="en-US" altLang="ko-KR" sz="2600" b="1" dirty="0">
                <a:solidFill>
                  <a:srgbClr val="FFFF00"/>
                </a:solidFill>
                <a:ea typeface="바탕체" pitchFamily="17" charset="-127"/>
                <a:cs typeface="Arial" pitchFamily="34" charset="0"/>
                <a:sym typeface="Symbol" pitchFamily="18" charset="2"/>
              </a:rPr>
              <a:t>■ </a:t>
            </a:r>
            <a:r>
              <a:rPr kumimoji="1" lang="en-US" altLang="ko-KR" sz="2600" b="1" dirty="0">
                <a:solidFill>
                  <a:srgbClr val="FFFFFF"/>
                </a:solidFill>
                <a:ea typeface="바탕체" pitchFamily="17" charset="-127"/>
                <a:cs typeface="Arial" pitchFamily="34" charset="0"/>
              </a:rPr>
              <a:t>Have utility in individuals tolerant to the pain-relieving actions of opiates</a:t>
            </a:r>
          </a:p>
        </p:txBody>
      </p:sp>
    </p:spTree>
    <p:extLst>
      <p:ext uri="{BB962C8B-B14F-4D97-AF65-F5344CB8AC3E}">
        <p14:creationId xmlns:p14="http://schemas.microsoft.com/office/powerpoint/2010/main" val="132403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0" y="4648200"/>
            <a:ext cx="609600" cy="762000"/>
          </a:xfrm>
          <a:prstGeom prst="rect">
            <a:avLst/>
          </a:prstGeom>
          <a:solidFill>
            <a:srgbClr val="00FFFF"/>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solidFill>
                <a:srgbClr val="FFFFFF"/>
              </a:solidFill>
            </a:endParaRPr>
          </a:p>
        </p:txBody>
      </p:sp>
      <p:sp>
        <p:nvSpPr>
          <p:cNvPr id="3" name="Rectangle 3"/>
          <p:cNvSpPr>
            <a:spLocks noChangeArrowheads="1"/>
          </p:cNvSpPr>
          <p:nvPr/>
        </p:nvSpPr>
        <p:spPr bwMode="auto">
          <a:xfrm>
            <a:off x="4572000" y="4648200"/>
            <a:ext cx="3733800" cy="533400"/>
          </a:xfrm>
          <a:prstGeom prst="rect">
            <a:avLst/>
          </a:prstGeom>
          <a:solidFill>
            <a:srgbClr val="FF00FF"/>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solidFill>
                <a:srgbClr val="FFFFFF"/>
              </a:solidFill>
            </a:endParaRPr>
          </a:p>
        </p:txBody>
      </p:sp>
      <p:sp>
        <p:nvSpPr>
          <p:cNvPr id="4" name="Rectangle 4"/>
          <p:cNvSpPr>
            <a:spLocks noChangeArrowheads="1"/>
          </p:cNvSpPr>
          <p:nvPr/>
        </p:nvSpPr>
        <p:spPr bwMode="auto">
          <a:xfrm>
            <a:off x="990600" y="4724400"/>
            <a:ext cx="2667000" cy="533400"/>
          </a:xfrm>
          <a:prstGeom prst="rect">
            <a:avLst/>
          </a:prstGeom>
          <a:solidFill>
            <a:srgbClr val="FF99FF"/>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solidFill>
                <a:srgbClr val="FFFFFF"/>
              </a:solidFill>
            </a:endParaRPr>
          </a:p>
        </p:txBody>
      </p:sp>
      <p:sp>
        <p:nvSpPr>
          <p:cNvPr id="5" name="Rectangle 5"/>
          <p:cNvSpPr>
            <a:spLocks noChangeArrowheads="1"/>
          </p:cNvSpPr>
          <p:nvPr/>
        </p:nvSpPr>
        <p:spPr bwMode="auto">
          <a:xfrm>
            <a:off x="0" y="404813"/>
            <a:ext cx="9144000" cy="647700"/>
          </a:xfrm>
          <a:prstGeom prst="rect">
            <a:avLst/>
          </a:prstGeom>
          <a:noFill/>
          <a:ln w="9525">
            <a:noFill/>
            <a:miter lim="800000"/>
            <a:headEnd/>
            <a:tailEnd/>
          </a:ln>
          <a:effectLst/>
        </p:spPr>
        <p:txBody>
          <a:bodyPr>
            <a:spAutoFit/>
          </a:bodyPr>
          <a:lstStyle/>
          <a:p>
            <a:pPr algn="ctr" fontAlgn="base" latinLnBrk="1">
              <a:lnSpc>
                <a:spcPct val="80000"/>
              </a:lnSpc>
              <a:spcBef>
                <a:spcPct val="20000"/>
              </a:spcBef>
              <a:spcAft>
                <a:spcPct val="0"/>
              </a:spcAft>
              <a:defRPr/>
            </a:pPr>
            <a:r>
              <a:rPr kumimoji="1" lang="en-US" altLang="ko-KR" sz="4400" b="1" dirty="0">
                <a:solidFill>
                  <a:srgbClr val="00FF00"/>
                </a:solidFill>
                <a:effectLst>
                  <a:outerShdw blurRad="38100" dist="38100" dir="2700000" algn="tl">
                    <a:srgbClr val="000000"/>
                  </a:outerShdw>
                </a:effectLst>
                <a:latin typeface="Arial Black" pitchFamily="34" charset="0"/>
                <a:ea typeface="굴림" pitchFamily="50" charset="-127"/>
              </a:rPr>
              <a:t>DESIGN</a:t>
            </a:r>
          </a:p>
        </p:txBody>
      </p:sp>
      <p:sp>
        <p:nvSpPr>
          <p:cNvPr id="6" name="Text Box 6"/>
          <p:cNvSpPr txBox="1">
            <a:spLocks noChangeArrowheads="1"/>
          </p:cNvSpPr>
          <p:nvPr/>
        </p:nvSpPr>
        <p:spPr bwMode="auto">
          <a:xfrm>
            <a:off x="1042988" y="1412875"/>
            <a:ext cx="67818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latinLnBrk="1">
              <a:lnSpc>
                <a:spcPct val="150000"/>
              </a:lnSpc>
              <a:spcBef>
                <a:spcPct val="0"/>
              </a:spcBef>
              <a:spcAft>
                <a:spcPct val="0"/>
              </a:spcAft>
            </a:pPr>
            <a:r>
              <a:rPr kumimoji="1" lang="en-US" altLang="ko-KR" sz="4200" b="1">
                <a:solidFill>
                  <a:srgbClr val="FFFF00"/>
                </a:solidFill>
                <a:latin typeface="Arial" pitchFamily="34" charset="0"/>
                <a:ea typeface="굴림" pitchFamily="50" charset="-127"/>
              </a:rPr>
              <a:t>OPIOID / NK-1 LIGANDS</a:t>
            </a:r>
            <a:endParaRPr kumimoji="1" lang="en-US" altLang="ja-JP" sz="4200" b="1">
              <a:solidFill>
                <a:srgbClr val="FFFF00"/>
              </a:solidFill>
              <a:latin typeface="Arial" pitchFamily="34" charset="0"/>
              <a:ea typeface="굴림" pitchFamily="50" charset="-127"/>
            </a:endParaRPr>
          </a:p>
        </p:txBody>
      </p:sp>
      <p:sp>
        <p:nvSpPr>
          <p:cNvPr id="7" name="Text Box 7"/>
          <p:cNvSpPr txBox="1">
            <a:spLocks noChangeArrowheads="1"/>
          </p:cNvSpPr>
          <p:nvPr/>
        </p:nvSpPr>
        <p:spPr bwMode="auto">
          <a:xfrm>
            <a:off x="914400" y="4724400"/>
            <a:ext cx="7467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latinLnBrk="1">
              <a:lnSpc>
                <a:spcPct val="80000"/>
              </a:lnSpc>
              <a:spcBef>
                <a:spcPct val="20000"/>
              </a:spcBef>
              <a:spcAft>
                <a:spcPct val="0"/>
              </a:spcAft>
            </a:pPr>
            <a:r>
              <a:rPr kumimoji="1" lang="en-US" altLang="ja-JP" sz="2400" b="1">
                <a:solidFill>
                  <a:srgbClr val="003399"/>
                </a:solidFill>
                <a:latin typeface="Tahoma" pitchFamily="34" charset="0"/>
                <a:ea typeface="굴림" pitchFamily="50" charset="-127"/>
              </a:rPr>
              <a:t> </a:t>
            </a:r>
            <a:r>
              <a:rPr kumimoji="1" lang="en-US" altLang="ko-KR" sz="2000" b="1">
                <a:solidFill>
                  <a:srgbClr val="FFFFFF"/>
                </a:solidFill>
                <a:latin typeface="Tahoma" pitchFamily="34" charset="0"/>
                <a:ea typeface="굴림" pitchFamily="50" charset="-127"/>
              </a:rPr>
              <a:t>H-Tyr-</a:t>
            </a:r>
            <a:r>
              <a:rPr kumimoji="1" lang="en-US" altLang="ko-KR" sz="2000" b="1" i="1">
                <a:solidFill>
                  <a:srgbClr val="FFFFFF"/>
                </a:solidFill>
                <a:latin typeface="Tahoma" pitchFamily="34" charset="0"/>
                <a:ea typeface="굴림" pitchFamily="50" charset="-127"/>
              </a:rPr>
              <a:t>D</a:t>
            </a:r>
            <a:r>
              <a:rPr kumimoji="1" lang="en-US" altLang="ko-KR" sz="2000" b="1">
                <a:solidFill>
                  <a:srgbClr val="FFFFFF"/>
                </a:solidFill>
                <a:latin typeface="Tahoma" pitchFamily="34" charset="0"/>
                <a:ea typeface="굴림" pitchFamily="50" charset="-127"/>
              </a:rPr>
              <a:t>Ala-Gly-</a:t>
            </a:r>
            <a:r>
              <a:rPr kumimoji="1" lang="en-US" altLang="ja-JP" sz="2000" b="1">
                <a:solidFill>
                  <a:srgbClr val="FFFFFF"/>
                </a:solidFill>
                <a:latin typeface="Tahoma" pitchFamily="34" charset="0"/>
                <a:ea typeface="굴림" pitchFamily="50" charset="-127"/>
              </a:rPr>
              <a:t>Phe</a:t>
            </a:r>
            <a:r>
              <a:rPr kumimoji="1" lang="en-US" altLang="ko-KR" sz="2000" b="1">
                <a:solidFill>
                  <a:srgbClr val="FFFFFF"/>
                </a:solidFill>
                <a:latin typeface="Tahoma" pitchFamily="34" charset="0"/>
                <a:ea typeface="굴림" pitchFamily="50" charset="-127"/>
              </a:rPr>
              <a:t>--</a:t>
            </a:r>
            <a:r>
              <a:rPr kumimoji="1" lang="en-US" altLang="ja-JP" sz="2000" b="1">
                <a:solidFill>
                  <a:srgbClr val="FFFFFF"/>
                </a:solidFill>
                <a:latin typeface="Tahoma" pitchFamily="34" charset="0"/>
                <a:ea typeface="굴림" pitchFamily="50" charset="-127"/>
              </a:rPr>
              <a:t>Phe-</a:t>
            </a:r>
            <a:r>
              <a:rPr kumimoji="1" lang="en-US" altLang="ko-KR" sz="2000" b="1">
                <a:solidFill>
                  <a:srgbClr val="FFFFFF"/>
                </a:solidFill>
                <a:latin typeface="Tahoma" pitchFamily="34" charset="0"/>
                <a:ea typeface="굴림" pitchFamily="50" charset="-127"/>
              </a:rPr>
              <a:t>-</a:t>
            </a:r>
            <a:r>
              <a:rPr kumimoji="1" lang="en-US" altLang="ja-JP" sz="2000" b="1">
                <a:solidFill>
                  <a:srgbClr val="FFFFFF"/>
                </a:solidFill>
                <a:latin typeface="Tahoma" pitchFamily="34" charset="0"/>
                <a:ea typeface="굴림" pitchFamily="50" charset="-127"/>
              </a:rPr>
              <a:t>Pro-Leu-Trp-O-3,5-Bn(CF</a:t>
            </a:r>
            <a:r>
              <a:rPr kumimoji="1" lang="en-US" altLang="ja-JP" sz="2000" b="1" baseline="-25000">
                <a:solidFill>
                  <a:srgbClr val="FFFFFF"/>
                </a:solidFill>
                <a:latin typeface="Tahoma" pitchFamily="34" charset="0"/>
                <a:ea typeface="굴림" pitchFamily="50" charset="-127"/>
              </a:rPr>
              <a:t>3</a:t>
            </a:r>
            <a:r>
              <a:rPr kumimoji="1" lang="en-US" altLang="ja-JP" sz="2000" b="1">
                <a:solidFill>
                  <a:srgbClr val="FFFFFF"/>
                </a:solidFill>
                <a:latin typeface="Tahoma" pitchFamily="34" charset="0"/>
                <a:ea typeface="굴림" pitchFamily="50" charset="-127"/>
              </a:rPr>
              <a:t>)</a:t>
            </a:r>
            <a:r>
              <a:rPr kumimoji="1" lang="en-US" altLang="ko-KR" sz="2000" b="1" baseline="-25000">
                <a:solidFill>
                  <a:srgbClr val="FFFFFF"/>
                </a:solidFill>
                <a:latin typeface="Tahoma" pitchFamily="34" charset="0"/>
                <a:ea typeface="굴림" pitchFamily="50" charset="-127"/>
              </a:rPr>
              <a:t>2</a:t>
            </a:r>
            <a:endParaRPr kumimoji="1" lang="en-US" altLang="ko-KR" sz="2000" b="1">
              <a:solidFill>
                <a:srgbClr val="FFFFFF"/>
              </a:solidFill>
              <a:latin typeface="Tahoma" pitchFamily="34" charset="0"/>
              <a:ea typeface="굴림" pitchFamily="50" charset="-127"/>
            </a:endParaRPr>
          </a:p>
        </p:txBody>
      </p:sp>
      <p:sp>
        <p:nvSpPr>
          <p:cNvPr id="8" name="Text Box 8"/>
          <p:cNvSpPr txBox="1">
            <a:spLocks noChangeArrowheads="1"/>
          </p:cNvSpPr>
          <p:nvPr/>
        </p:nvSpPr>
        <p:spPr bwMode="auto">
          <a:xfrm>
            <a:off x="5334000" y="5638800"/>
            <a:ext cx="2247900" cy="287338"/>
          </a:xfrm>
          <a:prstGeom prst="rect">
            <a:avLst/>
          </a:prstGeom>
          <a:noFill/>
          <a:ln w="9525">
            <a:noFill/>
            <a:miter lim="800000"/>
            <a:headEnd/>
            <a:tailEnd/>
          </a:ln>
          <a:effectLst/>
        </p:spPr>
        <p:txBody>
          <a:bodyPr wrap="none">
            <a:spAutoFit/>
          </a:bodyPr>
          <a:lstStyle/>
          <a:p>
            <a:pPr fontAlgn="base" latinLnBrk="1">
              <a:lnSpc>
                <a:spcPct val="80000"/>
              </a:lnSpc>
              <a:spcBef>
                <a:spcPct val="20000"/>
              </a:spcBef>
              <a:spcAft>
                <a:spcPct val="0"/>
              </a:spcAft>
              <a:buClr>
                <a:srgbClr val="FFCC00"/>
              </a:buClr>
              <a:buSzPct val="70000"/>
              <a:buFont typeface="Wingdings" pitchFamily="2" charset="2"/>
              <a:buNone/>
              <a:defRPr/>
            </a:pPr>
            <a:r>
              <a:rPr kumimoji="1" lang="en-US" altLang="ja-JP" sz="1600" b="1">
                <a:solidFill>
                  <a:srgbClr val="FF00FF"/>
                </a:solidFill>
                <a:effectLst>
                  <a:outerShdw blurRad="38100" dist="38100" dir="2700000" algn="tl">
                    <a:srgbClr val="000000"/>
                  </a:outerShdw>
                </a:effectLst>
                <a:ea typeface="굴림" pitchFamily="50" charset="-127"/>
              </a:rPr>
              <a:t>NK-1</a:t>
            </a:r>
            <a:r>
              <a:rPr kumimoji="1" lang="en-US" altLang="ko-KR" sz="1600" b="1">
                <a:solidFill>
                  <a:srgbClr val="FF00FF"/>
                </a:solidFill>
                <a:effectLst>
                  <a:outerShdw blurRad="38100" dist="38100" dir="2700000" algn="tl">
                    <a:srgbClr val="000000"/>
                  </a:outerShdw>
                </a:effectLst>
                <a:ea typeface="굴림" pitchFamily="50" charset="-127"/>
              </a:rPr>
              <a:t> pharmacophore</a:t>
            </a:r>
          </a:p>
        </p:txBody>
      </p:sp>
      <p:sp>
        <p:nvSpPr>
          <p:cNvPr id="9" name="Text Box 9"/>
          <p:cNvSpPr txBox="1">
            <a:spLocks noChangeArrowheads="1"/>
          </p:cNvSpPr>
          <p:nvPr/>
        </p:nvSpPr>
        <p:spPr bwMode="auto">
          <a:xfrm>
            <a:off x="1066800" y="5638800"/>
            <a:ext cx="2430463" cy="336550"/>
          </a:xfrm>
          <a:prstGeom prst="rect">
            <a:avLst/>
          </a:prstGeom>
          <a:noFill/>
          <a:ln w="9525">
            <a:noFill/>
            <a:miter lim="800000"/>
            <a:headEnd/>
            <a:tailEnd/>
          </a:ln>
          <a:effectLst/>
        </p:spPr>
        <p:txBody>
          <a:bodyPr wrap="none">
            <a:spAutoFit/>
          </a:bodyPr>
          <a:lstStyle/>
          <a:p>
            <a:pPr fontAlgn="base" latinLnBrk="1">
              <a:spcBef>
                <a:spcPct val="0"/>
              </a:spcBef>
              <a:spcAft>
                <a:spcPct val="0"/>
              </a:spcAft>
              <a:defRPr/>
            </a:pPr>
            <a:r>
              <a:rPr kumimoji="1" lang="en-US" altLang="ko-KR" sz="1600" b="1">
                <a:solidFill>
                  <a:srgbClr val="FF99FF"/>
                </a:solidFill>
                <a:effectLst>
                  <a:outerShdw blurRad="38100" dist="38100" dir="2700000" algn="tl">
                    <a:srgbClr val="000000"/>
                  </a:outerShdw>
                </a:effectLst>
                <a:ea typeface="굴림" pitchFamily="50" charset="-127"/>
              </a:rPr>
              <a:t>Opioid Pharmacophore</a:t>
            </a:r>
          </a:p>
        </p:txBody>
      </p:sp>
      <p:sp>
        <p:nvSpPr>
          <p:cNvPr id="10" name="Rectangle 10"/>
          <p:cNvSpPr>
            <a:spLocks noChangeArrowheads="1"/>
          </p:cNvSpPr>
          <p:nvPr/>
        </p:nvSpPr>
        <p:spPr bwMode="auto">
          <a:xfrm>
            <a:off x="468313" y="2590800"/>
            <a:ext cx="82073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fontAlgn="base" latinLnBrk="1">
              <a:spcBef>
                <a:spcPct val="0"/>
              </a:spcBef>
              <a:spcAft>
                <a:spcPct val="0"/>
              </a:spcAft>
              <a:buClr>
                <a:srgbClr val="FFFF00"/>
              </a:buClr>
              <a:buFontTx/>
              <a:buAutoNum type="romanUcPeriod"/>
            </a:pPr>
            <a:r>
              <a:rPr kumimoji="1" lang="en-US" altLang="ko-KR" sz="3000" b="1" dirty="0">
                <a:solidFill>
                  <a:srgbClr val="FFFFFF"/>
                </a:solidFill>
                <a:ea typeface="굴림" pitchFamily="50" charset="-127"/>
              </a:rPr>
              <a:t>Combination of Two Pharmacophores</a:t>
            </a:r>
          </a:p>
          <a:p>
            <a:pPr marL="457200" indent="-457200" fontAlgn="base" latinLnBrk="1">
              <a:spcBef>
                <a:spcPct val="0"/>
              </a:spcBef>
              <a:spcAft>
                <a:spcPct val="0"/>
              </a:spcAft>
            </a:pPr>
            <a:r>
              <a:rPr kumimoji="1" lang="en-US" altLang="ko-KR" sz="3000" b="1" dirty="0">
                <a:solidFill>
                  <a:srgbClr val="FFFFFF"/>
                </a:solidFill>
                <a:ea typeface="굴림" pitchFamily="50" charset="-127"/>
              </a:rPr>
              <a:t>	Through Amino Acid Moiety Serving as</a:t>
            </a:r>
          </a:p>
          <a:p>
            <a:pPr marL="457200" indent="-457200" fontAlgn="base" latinLnBrk="1">
              <a:spcBef>
                <a:spcPct val="0"/>
              </a:spcBef>
              <a:spcAft>
                <a:spcPct val="0"/>
              </a:spcAft>
            </a:pPr>
            <a:r>
              <a:rPr kumimoji="1" lang="en-US" altLang="ko-KR" sz="3000" b="1" dirty="0">
                <a:solidFill>
                  <a:srgbClr val="FFFFFF"/>
                </a:solidFill>
                <a:ea typeface="굴림" pitchFamily="50" charset="-127"/>
              </a:rPr>
              <a:t>	an Address Moiety for BOTH</a:t>
            </a:r>
          </a:p>
          <a:p>
            <a:pPr marL="457200" indent="-457200" fontAlgn="base" latinLnBrk="1">
              <a:spcBef>
                <a:spcPct val="0"/>
              </a:spcBef>
              <a:spcAft>
                <a:spcPct val="0"/>
              </a:spcAft>
            </a:pPr>
            <a:r>
              <a:rPr kumimoji="1" lang="en-US" altLang="ko-KR" sz="3000" b="1" dirty="0">
                <a:solidFill>
                  <a:srgbClr val="FFFFFF"/>
                </a:solidFill>
                <a:ea typeface="굴림" pitchFamily="50" charset="-127"/>
              </a:rPr>
              <a:t>	Pharmacophores</a:t>
            </a:r>
            <a:r>
              <a:rPr kumimoji="1" lang="en-US" altLang="ko-KR" sz="2800" dirty="0">
                <a:solidFill>
                  <a:srgbClr val="FFFFFF"/>
                </a:solidFill>
                <a:ea typeface="굴림" pitchFamily="50" charset="-127"/>
              </a:rPr>
              <a:t>  </a:t>
            </a:r>
          </a:p>
        </p:txBody>
      </p:sp>
      <p:sp>
        <p:nvSpPr>
          <p:cNvPr id="11" name="Text Box 11"/>
          <p:cNvSpPr txBox="1">
            <a:spLocks noChangeArrowheads="1"/>
          </p:cNvSpPr>
          <p:nvPr/>
        </p:nvSpPr>
        <p:spPr bwMode="auto">
          <a:xfrm>
            <a:off x="3657600" y="5638800"/>
            <a:ext cx="1333500" cy="581025"/>
          </a:xfrm>
          <a:prstGeom prst="rect">
            <a:avLst/>
          </a:prstGeom>
          <a:noFill/>
          <a:ln w="9525">
            <a:noFill/>
            <a:miter lim="800000"/>
            <a:headEnd/>
            <a:tailEnd/>
          </a:ln>
          <a:effectLst/>
        </p:spPr>
        <p:txBody>
          <a:bodyPr wrap="none">
            <a:spAutoFit/>
          </a:bodyPr>
          <a:lstStyle/>
          <a:p>
            <a:pPr algn="ctr" fontAlgn="base" latinLnBrk="1">
              <a:spcBef>
                <a:spcPct val="0"/>
              </a:spcBef>
              <a:spcAft>
                <a:spcPct val="0"/>
              </a:spcAft>
              <a:defRPr/>
            </a:pPr>
            <a:r>
              <a:rPr kumimoji="1" lang="en-US" altLang="ko-KR" sz="1600" b="1">
                <a:solidFill>
                  <a:srgbClr val="00FFFF"/>
                </a:solidFill>
                <a:effectLst>
                  <a:outerShdw blurRad="38100" dist="38100" dir="2700000" algn="tl">
                    <a:srgbClr val="000000"/>
                  </a:outerShdw>
                </a:effectLst>
                <a:latin typeface="Tahoma" pitchFamily="34" charset="0"/>
                <a:ea typeface="굴림" pitchFamily="50" charset="-127"/>
              </a:rPr>
              <a:t>Address </a:t>
            </a:r>
          </a:p>
          <a:p>
            <a:pPr algn="ctr" fontAlgn="base" latinLnBrk="1">
              <a:spcBef>
                <a:spcPct val="0"/>
              </a:spcBef>
              <a:spcAft>
                <a:spcPct val="0"/>
              </a:spcAft>
              <a:defRPr/>
            </a:pPr>
            <a:r>
              <a:rPr kumimoji="1" lang="en-US" altLang="ko-KR" sz="1600" b="1">
                <a:solidFill>
                  <a:srgbClr val="00FFFF"/>
                </a:solidFill>
                <a:effectLst>
                  <a:outerShdw blurRad="38100" dist="38100" dir="2700000" algn="tl">
                    <a:srgbClr val="000000"/>
                  </a:outerShdw>
                </a:effectLst>
                <a:latin typeface="Tahoma" pitchFamily="34" charset="0"/>
                <a:ea typeface="굴림" pitchFamily="50" charset="-127"/>
              </a:rPr>
              <a:t>Amino Acid</a:t>
            </a:r>
          </a:p>
        </p:txBody>
      </p:sp>
      <p:sp>
        <p:nvSpPr>
          <p:cNvPr id="12" name="Text Box 12"/>
          <p:cNvSpPr txBox="1">
            <a:spLocks noChangeArrowheads="1"/>
          </p:cNvSpPr>
          <p:nvPr/>
        </p:nvSpPr>
        <p:spPr bwMode="auto">
          <a:xfrm>
            <a:off x="3790950" y="6521450"/>
            <a:ext cx="5353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r>
              <a:rPr lang="en-US" sz="1600" b="1" dirty="0">
                <a:solidFill>
                  <a:schemeClr val="bg2"/>
                </a:solidFill>
                <a:latin typeface="Arial" pitchFamily="34" charset="0"/>
              </a:rPr>
              <a:t>Yamamoto et al., </a:t>
            </a:r>
            <a:r>
              <a:rPr lang="en-US" sz="1600" b="1" i="1" dirty="0">
                <a:solidFill>
                  <a:schemeClr val="bg2"/>
                </a:solidFill>
                <a:latin typeface="Arial" pitchFamily="34" charset="0"/>
              </a:rPr>
              <a:t>J. Med. Chem</a:t>
            </a:r>
            <a:r>
              <a:rPr lang="en-US" sz="1600" b="1" dirty="0">
                <a:solidFill>
                  <a:schemeClr val="bg2"/>
                </a:solidFill>
                <a:latin typeface="Arial" pitchFamily="34" charset="0"/>
              </a:rPr>
              <a:t>., 50, 2779-2786 (2007).</a:t>
            </a:r>
          </a:p>
        </p:txBody>
      </p:sp>
    </p:spTree>
    <p:extLst>
      <p:ext uri="{BB962C8B-B14F-4D97-AF65-F5344CB8AC3E}">
        <p14:creationId xmlns:p14="http://schemas.microsoft.com/office/powerpoint/2010/main" val="53081666"/>
      </p:ext>
    </p:extLst>
  </p:cSld>
  <p:clrMapOvr>
    <a:masterClrMapping/>
  </p:clrMapOvr>
</p:sld>
</file>

<file path=ppt/theme/theme1.xml><?xml version="1.0" encoding="utf-8"?>
<a:theme xmlns:a="http://schemas.openxmlformats.org/drawingml/2006/main" name="1_Office Theme">
  <a:themeElements>
    <a:clrScheme name="Hruby">
      <a:dk1>
        <a:sysClr val="windowText" lastClr="000000"/>
      </a:dk1>
      <a:lt1>
        <a:srgbClr val="FFFFFF"/>
      </a:lt1>
      <a:dk2>
        <a:srgbClr val="002699"/>
      </a:dk2>
      <a:lt2>
        <a:srgbClr val="FFFF00"/>
      </a:lt2>
      <a:accent1>
        <a:srgbClr val="00FF00"/>
      </a:accent1>
      <a:accent2>
        <a:srgbClr val="000000"/>
      </a:accent2>
      <a:accent3>
        <a:srgbClr val="FFFF00"/>
      </a:accent3>
      <a:accent4>
        <a:srgbClr val="00BF00"/>
      </a:accent4>
      <a:accent5>
        <a:srgbClr val="FFFFFF"/>
      </a:accent5>
      <a:accent6>
        <a:srgbClr val="0070C0"/>
      </a:accent6>
      <a:hlink>
        <a:srgbClr val="FFFF00"/>
      </a:hlink>
      <a:folHlink>
        <a:srgbClr val="FFFFFF"/>
      </a:folHlink>
    </a:clrScheme>
    <a:fontScheme name="Custom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2484</Words>
  <Application>Microsoft Office PowerPoint</Application>
  <PresentationFormat>On-screen Show (4:3)</PresentationFormat>
  <Paragraphs>404</Paragraphs>
  <Slides>41</Slides>
  <Notes>5</Notes>
  <HiddenSlides>0</HiddenSlides>
  <MMClips>0</MMClips>
  <ScaleCrop>false</ScaleCrop>
  <HeadingPairs>
    <vt:vector size="8" baseType="variant">
      <vt:variant>
        <vt:lpstr>Fonts Used</vt:lpstr>
      </vt:variant>
      <vt:variant>
        <vt:i4>19</vt:i4>
      </vt:variant>
      <vt:variant>
        <vt:lpstr>Theme</vt:lpstr>
      </vt:variant>
      <vt:variant>
        <vt:i4>2</vt:i4>
      </vt:variant>
      <vt:variant>
        <vt:lpstr>Embedded OLE Servers</vt:lpstr>
      </vt:variant>
      <vt:variant>
        <vt:i4>2</vt:i4>
      </vt:variant>
      <vt:variant>
        <vt:lpstr>Slide Titles</vt:lpstr>
      </vt:variant>
      <vt:variant>
        <vt:i4>41</vt:i4>
      </vt:variant>
    </vt:vector>
  </HeadingPairs>
  <TitlesOfParts>
    <vt:vector size="64" baseType="lpstr">
      <vt:lpstr>Arno Pro</vt:lpstr>
      <vt:lpstr>바탕체</vt:lpstr>
      <vt:lpstr>等线</vt:lpstr>
      <vt:lpstr>等线</vt:lpstr>
      <vt:lpstr>굴림</vt:lpstr>
      <vt:lpstr>MS PGothic</vt:lpstr>
      <vt:lpstr>MS PGothic</vt:lpstr>
      <vt:lpstr>SimSun</vt:lpstr>
      <vt:lpstr>Arial</vt:lpstr>
      <vt:lpstr>Arial Black</vt:lpstr>
      <vt:lpstr>Arial Rounded MT Bold</vt:lpstr>
      <vt:lpstr>Calibri</vt:lpstr>
      <vt:lpstr>Calibri Light</vt:lpstr>
      <vt:lpstr>Century Gothic</vt:lpstr>
      <vt:lpstr>Symbol</vt:lpstr>
      <vt:lpstr>Tahoma</vt:lpstr>
      <vt:lpstr>Times New Roman</vt:lpstr>
      <vt:lpstr>Wingdings</vt:lpstr>
      <vt:lpstr>Wingdings 3</vt:lpstr>
      <vt:lpstr>1_Office Theme</vt:lpstr>
      <vt:lpstr>Office Theme</vt:lpstr>
      <vt:lpstr>Prism Project</vt:lpstr>
      <vt:lpstr>CS ChemDraw Drawing</vt:lpstr>
      <vt:lpstr>PowerPoint Presentation</vt:lpstr>
      <vt:lpstr>INTRODUCTION-I</vt:lpstr>
      <vt:lpstr>INTRODUCTION</vt:lpstr>
      <vt:lpstr>GOAL</vt:lpstr>
      <vt:lpstr>OTHER MODALITIES AVAILABLE WITH NO OR GREATLY REDUCED TOXICITIES</vt:lpstr>
      <vt:lpstr>ENDOGENEOUS HUMAN OPIOID LIGANDS AND OPIOID TOXICITY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MODALITIES AVAILABLE WITH NO OR GREATLY REDUCED TOXICITIES</vt:lpstr>
      <vt:lpstr>PowerPoint Presentation</vt:lpstr>
      <vt:lpstr>About MCR Therapeutics</vt:lpstr>
      <vt:lpstr>Vision for MCR Therapeutics</vt:lpstr>
      <vt:lpstr>Drug Discoveries of MCR Therapeutics</vt:lpstr>
      <vt:lpstr>5 Years Goals &amp; Timeline</vt:lpstr>
      <vt:lpstr>Immediate Goals for MCR Therapeutics LLC</vt:lpstr>
      <vt:lpstr>PowerPoint Presentation</vt:lpstr>
      <vt:lpstr>MAJOR POTENTIAL APPLICATIONS FOR LIGANDS SELECTIVE FOR MELANOCORTIN RECEPTORS</vt:lpstr>
      <vt:lpstr>Leading Compounds for MCR Therapeutics</vt:lpstr>
      <vt:lpstr>Applications for Melanoma Prevention</vt:lpstr>
      <vt:lpstr>PowerPoint Presentation</vt:lpstr>
      <vt:lpstr>Melanoma Prevention</vt:lpstr>
      <vt:lpstr>PowerPoint Presentation</vt:lpstr>
      <vt:lpstr>PowerPoint Presentation</vt:lpstr>
      <vt:lpstr>Compelling Next-Generation MCR Therapeutics (cont’d)</vt:lpstr>
      <vt:lpstr>Target Market</vt:lpstr>
      <vt:lpstr>MCR Agonist &amp; Antagonist Design Strategy</vt:lpstr>
      <vt:lpstr>MCR Agonist &amp; Antagonist Design Strategy (cont’d)</vt:lpstr>
      <vt:lpstr>Selective MCR Agonists &amp; Antagonists: MCR Expertise</vt:lpstr>
      <vt:lpstr>PowerPoint Presentation</vt:lpstr>
      <vt:lpstr>PowerPoint Presentation</vt:lpstr>
      <vt:lpstr>hMC4R Peptide Application Neurodegenerative Diseases</vt:lpstr>
      <vt:lpstr>hMC1R Ligand Application to Pain and Circulation </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Feliciano, Christelle Louise - (cfeliciano)</dc:creator>
  <cp:lastModifiedBy>mcteam</cp:lastModifiedBy>
  <cp:revision>48</cp:revision>
  <cp:lastPrinted>2015-06-05T23:35:28Z</cp:lastPrinted>
  <dcterms:created xsi:type="dcterms:W3CDTF">2015-05-13T23:57:38Z</dcterms:created>
  <dcterms:modified xsi:type="dcterms:W3CDTF">2018-11-01T19:17:11Z</dcterms:modified>
</cp:coreProperties>
</file>